
<file path=[Content_Types].xml><?xml version="1.0" encoding="utf-8"?>
<Types xmlns="http://schemas.openxmlformats.org/package/2006/content-types">
  <Default Extension="xml" ContentType="application/xml"/>
  <Default Extension="png" ContentType="image/png"/>
  <Default Extension="gif" ContentType="image/gif"/>
  <Default Extension="rels" ContentType="application/vnd.openxmlformats-package.relationships+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3" r:id="rId4"/>
  </p:sldMasterIdLst>
  <p:notesMasterIdLst>
    <p:notesMasterId r:id="rId16"/>
  </p:notesMasterIdLst>
  <p:handoutMasterIdLst>
    <p:handoutMasterId r:id="rId17"/>
  </p:handoutMasterIdLst>
  <p:sldIdLst>
    <p:sldId id="1803" r:id="rId5"/>
    <p:sldId id="1804" r:id="rId6"/>
    <p:sldId id="1808" r:id="rId7"/>
    <p:sldId id="1809" r:id="rId8"/>
    <p:sldId id="1810" r:id="rId9"/>
    <p:sldId id="1805" r:id="rId10"/>
    <p:sldId id="1811" r:id="rId11"/>
    <p:sldId id="1812" r:id="rId12"/>
    <p:sldId id="1814" r:id="rId13"/>
    <p:sldId id="1815" r:id="rId14"/>
    <p:sldId id="1816" r:id="rId15"/>
  </p:sldIdLst>
  <p:sldSz cx="9144000" cy="5143500" type="screen16x9"/>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sage Guide" id="{2EE50B83-D5A6-4F41-8C27-B25A5BD62211}">
          <p14:sldIdLst/>
        </p14:section>
        <p14:section name="Main Slides" id="{C46F6427-1F40-4661-9336-1DF8588DD463}">
          <p14:sldIdLst>
            <p14:sldId id="1803"/>
            <p14:sldId id="1804"/>
            <p14:sldId id="1808"/>
            <p14:sldId id="1809"/>
            <p14:sldId id="1810"/>
            <p14:sldId id="1805"/>
            <p14:sldId id="1811"/>
            <p14:sldId id="1812"/>
            <p14:sldId id="1814"/>
            <p14:sldId id="1815"/>
            <p14:sldId id="1816"/>
          </p14:sldIdLst>
        </p14:section>
        <p14:section name="Lifecycle Slides" id="{C85F523C-A9AB-4720-AD3E-841E49C38456}">
          <p14:sldIdLst/>
        </p14:section>
        <p14:section name="Appendix" id="{A638FB94-484A-40E2-9EF3-CFF450313F40}">
          <p14:sldIdLst/>
        </p14:section>
      </p14:sectionLst>
    </p:ext>
    <p:ext uri="{EFAFB233-063F-42B5-8137-9DF3F51BA10A}">
      <p15:sldGuideLst xmlns:p15="http://schemas.microsoft.com/office/powerpoint/2012/main">
        <p15:guide id="2" orient="horz" pos="444" userDrawn="1">
          <p15:clr>
            <a:srgbClr val="A4A3A4"/>
          </p15:clr>
        </p15:guide>
        <p15:guide id="3" orient="horz" pos="3180" userDrawn="1">
          <p15:clr>
            <a:srgbClr val="A4A3A4"/>
          </p15:clr>
        </p15:guide>
        <p15:guide id="4" orient="horz" pos="2954">
          <p15:clr>
            <a:srgbClr val="A4A3A4"/>
          </p15:clr>
        </p15:guide>
        <p15:guide id="5" orient="horz" pos="312" userDrawn="1">
          <p15:clr>
            <a:srgbClr val="A4A3A4"/>
          </p15:clr>
        </p15:guide>
        <p15:guide id="10" pos="228">
          <p15:clr>
            <a:srgbClr val="A4A3A4"/>
          </p15:clr>
        </p15:guide>
        <p15:guide id="12" pos="5488">
          <p15:clr>
            <a:srgbClr val="A4A3A4"/>
          </p15:clr>
        </p15:guide>
        <p15:guide id="15" pos="2880">
          <p15:clr>
            <a:srgbClr val="A4A3A4"/>
          </p15:clr>
        </p15:guide>
        <p15:guide id="19" orient="horz" pos="2412" userDrawn="1">
          <p15:clr>
            <a:srgbClr val="A4A3A4"/>
          </p15:clr>
        </p15:guide>
      </p15:sldGuideLst>
    </p:ext>
    <p:ext uri="{2D200454-40CA-4A62-9FC3-DE9A4176ACB9}">
      <p15:notesGuideLst xmlns:p15="http://schemas.microsoft.com/office/powerpoint/2012/main">
        <p15:guide id="1" orient="horz" pos="2938" userDrawn="1">
          <p15:clr>
            <a:srgbClr val="A4A3A4"/>
          </p15:clr>
        </p15:guide>
        <p15:guide id="2"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rri Sharp" initials="TS" lastIdx="7" clrIdx="0"/>
  <p:cmAuthor id="7" name="Shasha Jumbe" initials="SJ" lastIdx="1" clrIdx="7">
    <p:extLst/>
  </p:cmAuthor>
  <p:cmAuthor id="1" name="David Ehlert" initials="DE" lastIdx="135" clrIdx="1"/>
  <p:cmAuthor id="2" name="Dean Katz" initials="DK" lastIdx="23" clrIdx="2"/>
  <p:cmAuthor id="3" name="Alexandra Farnum" initials="AF" lastIdx="2" clrIdx="3"/>
  <p:cmAuthor id="4" name="Jennie Rhoads (AKF Media Inc)" initials="JR(MI" lastIdx="123" clrIdx="4"/>
  <p:cmAuthor id="5" name="Ina Chang" initials="IC" lastIdx="25" clrIdx="5"/>
  <p:cmAuthor id="6" name="Becky Bartlein" initials="BB" lastIdx="8"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DEE"/>
    <a:srgbClr val="D1E2E9"/>
    <a:srgbClr val="E2D6BF"/>
    <a:srgbClr val="A89D8E"/>
    <a:srgbClr val="404040"/>
    <a:srgbClr val="5393AB"/>
    <a:srgbClr val="857968"/>
    <a:srgbClr val="59452A"/>
    <a:srgbClr val="3333FF"/>
    <a:srgbClr val="CE6B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930" autoAdjust="0"/>
  </p:normalViewPr>
  <p:slideViewPr>
    <p:cSldViewPr snapToGrid="0" showGuides="1">
      <p:cViewPr varScale="1">
        <p:scale>
          <a:sx n="128" d="100"/>
          <a:sy n="128" d="100"/>
        </p:scale>
        <p:origin x="168" y="616"/>
      </p:cViewPr>
      <p:guideLst>
        <p:guide orient="horz" pos="444"/>
        <p:guide orient="horz" pos="3180"/>
        <p:guide orient="horz" pos="2954"/>
        <p:guide orient="horz" pos="312"/>
        <p:guide pos="228"/>
        <p:guide pos="5488"/>
        <p:guide pos="2880"/>
        <p:guide orient="horz" pos="2412"/>
      </p:guideLst>
    </p:cSldViewPr>
  </p:slideViewPr>
  <p:outlineViewPr>
    <p:cViewPr>
      <p:scale>
        <a:sx n="33" d="100"/>
        <a:sy n="33" d="100"/>
      </p:scale>
      <p:origin x="0" y="5016"/>
    </p:cViewPr>
  </p:outlineViewPr>
  <p:notesTextViewPr>
    <p:cViewPr>
      <p:scale>
        <a:sx n="100" d="100"/>
        <a:sy n="100" d="100"/>
      </p:scale>
      <p:origin x="0" y="0"/>
    </p:cViewPr>
  </p:notesTextViewPr>
  <p:sorterViewPr>
    <p:cViewPr>
      <p:scale>
        <a:sx n="60" d="100"/>
        <a:sy n="60" d="100"/>
      </p:scale>
      <p:origin x="0" y="0"/>
    </p:cViewPr>
  </p:sorterViewPr>
  <p:notesViewPr>
    <p:cSldViewPr snapToGrid="0" showGuides="1">
      <p:cViewPr>
        <p:scale>
          <a:sx n="120" d="100"/>
          <a:sy n="120" d="100"/>
        </p:scale>
        <p:origin x="387" y="-2442"/>
      </p:cViewPr>
      <p:guideLst>
        <p:guide orient="horz" pos="2938"/>
        <p:guide pos="2212"/>
      </p:guideLst>
    </p:cSldViewPr>
  </p:notesViewPr>
  <p:gridSpacing cx="1828800" cy="18288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commentAuthors" Target="commentAuthors.xml"/><Relationship Id="rId19" Type="http://schemas.openxmlformats.org/officeDocument/2006/relationships/presProps" Target="presProp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365761" y="8641080"/>
            <a:ext cx="2570591" cy="465455"/>
          </a:xfrm>
          <a:prstGeom prst="rect">
            <a:avLst/>
          </a:prstGeom>
        </p:spPr>
        <p:txBody>
          <a:bodyPr vert="horz" lIns="93312" tIns="46656" rIns="93312" bIns="46656" rtlCol="0" anchor="b"/>
          <a:lstStyle>
            <a:lvl1pPr algn="l">
              <a:defRPr sz="1200"/>
            </a:lvl1pPr>
          </a:lstStyle>
          <a:p>
            <a:r>
              <a:rPr lang="en-US" sz="900" dirty="0">
                <a:latin typeface="Arial" panose="020B0604020202020204" pitchFamily="34" charset="0"/>
                <a:cs typeface="Arial" panose="020B0604020202020204" pitchFamily="34" charset="0"/>
              </a:rPr>
              <a:t>© Bill &amp; Melinda Gates Foundation</a:t>
            </a:r>
          </a:p>
        </p:txBody>
      </p:sp>
      <p:sp>
        <p:nvSpPr>
          <p:cNvPr id="5" name="Slide Number Placeholder 4"/>
          <p:cNvSpPr>
            <a:spLocks noGrp="1"/>
          </p:cNvSpPr>
          <p:nvPr>
            <p:ph type="sldNum" sz="quarter" idx="3"/>
          </p:nvPr>
        </p:nvSpPr>
        <p:spPr>
          <a:xfrm>
            <a:off x="3978132" y="8641080"/>
            <a:ext cx="2622218" cy="465455"/>
          </a:xfrm>
          <a:prstGeom prst="rect">
            <a:avLst/>
          </a:prstGeom>
        </p:spPr>
        <p:txBody>
          <a:bodyPr vert="horz" lIns="93312" tIns="46656" rIns="93312" bIns="46656" rtlCol="0" anchor="b"/>
          <a:lstStyle>
            <a:lvl1pPr algn="r">
              <a:defRPr sz="1200"/>
            </a:lvl1pPr>
          </a:lstStyle>
          <a:p>
            <a:fld id="{D56DA0AC-102B-4398-8E7E-B2C936C1DD76}" type="slidenum">
              <a:rPr lang="en-US" sz="900">
                <a:latin typeface="Arial" panose="020B0604020202020204" pitchFamily="34" charset="0"/>
                <a:cs typeface="Arial" panose="020B0604020202020204" pitchFamily="34" charset="0"/>
              </a:rPr>
              <a:pPr/>
              <a:t>‹#›</a:t>
            </a:fld>
            <a:endParaRPr lang="en-US" sz="900" dirty="0">
              <a:latin typeface="Arial" panose="020B0604020202020204" pitchFamily="34" charset="0"/>
              <a:cs typeface="Arial" panose="020B0604020202020204" pitchFamily="34" charset="0"/>
            </a:endParaRPr>
          </a:p>
        </p:txBody>
      </p:sp>
      <p:sp>
        <p:nvSpPr>
          <p:cNvPr id="6" name="Header Placeholder 1"/>
          <p:cNvSpPr>
            <a:spLocks noGrp="1"/>
          </p:cNvSpPr>
          <p:nvPr>
            <p:ph type="hdr" sz="quarter"/>
          </p:nvPr>
        </p:nvSpPr>
        <p:spPr>
          <a:xfrm>
            <a:off x="488887" y="443621"/>
            <a:ext cx="2554351" cy="465138"/>
          </a:xfrm>
          <a:prstGeom prst="rect">
            <a:avLst/>
          </a:prstGeom>
        </p:spPr>
        <p:txBody>
          <a:bodyPr vert="horz" lIns="91427" tIns="45714" rIns="91427" bIns="45714" rtlCol="0"/>
          <a:lstStyle>
            <a:lvl1pPr algn="l">
              <a:defRPr sz="1200"/>
            </a:lvl1pPr>
          </a:lstStyle>
          <a:p>
            <a:endParaRPr lang="en-US" sz="900" dirty="0">
              <a:latin typeface="Arial" panose="020B0604020202020204" pitchFamily="34" charset="0"/>
              <a:cs typeface="Arial" panose="020B0604020202020204" pitchFamily="34" charset="0"/>
            </a:endParaRPr>
          </a:p>
        </p:txBody>
      </p:sp>
      <p:sp>
        <p:nvSpPr>
          <p:cNvPr id="7" name="Date Placeholder 2"/>
          <p:cNvSpPr>
            <a:spLocks noGrp="1"/>
          </p:cNvSpPr>
          <p:nvPr>
            <p:ph type="dt" sz="quarter" idx="1"/>
          </p:nvPr>
        </p:nvSpPr>
        <p:spPr>
          <a:xfrm>
            <a:off x="3978276" y="443621"/>
            <a:ext cx="2576434" cy="465138"/>
          </a:xfrm>
          <a:prstGeom prst="rect">
            <a:avLst/>
          </a:prstGeom>
        </p:spPr>
        <p:txBody>
          <a:bodyPr vert="horz" lIns="91427" tIns="45714" rIns="91427" bIns="45714" rtlCol="0"/>
          <a:lstStyle>
            <a:lvl1pPr algn="r">
              <a:defRPr sz="1200"/>
            </a:lvl1pPr>
          </a:lstStyle>
          <a:p>
            <a:fld id="{EEEA15A9-945D-4731-92FB-B053EA95D31F}" type="datetimeFigureOut">
              <a:rPr lang="en-US" sz="900">
                <a:latin typeface="Arial" panose="020B0604020202020204" pitchFamily="34" charset="0"/>
                <a:cs typeface="Arial" panose="020B0604020202020204" pitchFamily="34" charset="0"/>
              </a:rPr>
              <a:pPr/>
              <a:t>3/1/16</a:t>
            </a:fld>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29579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09575" y="698500"/>
            <a:ext cx="6205538" cy="3490913"/>
          </a:xfrm>
          <a:prstGeom prst="rect">
            <a:avLst/>
          </a:prstGeom>
          <a:noFill/>
          <a:ln w="12700">
            <a:solidFill>
              <a:prstClr val="black"/>
            </a:solidFill>
          </a:ln>
        </p:spPr>
        <p:txBody>
          <a:bodyPr vert="horz" lIns="93312" tIns="46656" rIns="93312" bIns="46656" rtlCol="0" anchor="ctr"/>
          <a:lstStyle/>
          <a:p>
            <a:endParaRPr lang="en-US" dirty="0"/>
          </a:p>
        </p:txBody>
      </p:sp>
      <p:sp>
        <p:nvSpPr>
          <p:cNvPr id="5" name="Notes Placeholder 4"/>
          <p:cNvSpPr>
            <a:spLocks noGrp="1"/>
          </p:cNvSpPr>
          <p:nvPr>
            <p:ph type="body" sz="quarter" idx="3"/>
          </p:nvPr>
        </p:nvSpPr>
        <p:spPr>
          <a:xfrm>
            <a:off x="409113" y="4421823"/>
            <a:ext cx="6245786" cy="4189095"/>
          </a:xfrm>
          <a:prstGeom prst="rect">
            <a:avLst/>
          </a:prstGeom>
        </p:spPr>
        <p:txBody>
          <a:bodyPr vert="horz" lIns="0" tIns="0" rIns="0" bIns="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63657" y="8643188"/>
            <a:ext cx="2679687" cy="465455"/>
          </a:xfrm>
          <a:prstGeom prst="rect">
            <a:avLst/>
          </a:prstGeom>
        </p:spPr>
        <p:txBody>
          <a:bodyPr vert="horz" lIns="93312" tIns="46656" rIns="93312" bIns="46656" rtlCol="0" anchor="b"/>
          <a:lstStyle>
            <a:lvl1pPr algn="l">
              <a:defRPr sz="900">
                <a:latin typeface="Arial" pitchFamily="34" charset="0"/>
                <a:cs typeface="Arial" pitchFamily="34" charset="0"/>
              </a:defRPr>
            </a:lvl1pPr>
          </a:lstStyle>
          <a:p>
            <a:r>
              <a:rPr lang="en-US" dirty="0" smtClean="0"/>
              <a:t>© Bill &amp; Melinda Gates Foundation</a:t>
            </a:r>
          </a:p>
        </p:txBody>
      </p:sp>
      <p:sp>
        <p:nvSpPr>
          <p:cNvPr id="7" name="Slide Number Placeholder 6"/>
          <p:cNvSpPr>
            <a:spLocks noGrp="1"/>
          </p:cNvSpPr>
          <p:nvPr>
            <p:ph type="sldNum" sz="quarter" idx="5"/>
          </p:nvPr>
        </p:nvSpPr>
        <p:spPr>
          <a:xfrm>
            <a:off x="3978132" y="8643188"/>
            <a:ext cx="2776773" cy="465455"/>
          </a:xfrm>
          <a:prstGeom prst="rect">
            <a:avLst/>
          </a:prstGeom>
        </p:spPr>
        <p:txBody>
          <a:bodyPr vert="horz" lIns="93312" tIns="46656" rIns="93312" bIns="46656" rtlCol="0" anchor="b"/>
          <a:lstStyle>
            <a:lvl1pPr algn="r">
              <a:defRPr sz="900">
                <a:latin typeface="Arial" pitchFamily="34" charset="0"/>
                <a:cs typeface="Arial" pitchFamily="34" charset="0"/>
              </a:defRPr>
            </a:lvl1pPr>
          </a:lstStyle>
          <a:p>
            <a:fld id="{9BFEC94F-12C8-4E9F-9CD8-BA76233A02B3}" type="slidenum">
              <a:rPr lang="en-US" smtClean="0"/>
              <a:pPr/>
              <a:t>‹#›</a:t>
            </a:fld>
            <a:endParaRPr lang="en-US" dirty="0"/>
          </a:p>
        </p:txBody>
      </p:sp>
    </p:spTree>
    <p:extLst>
      <p:ext uri="{BB962C8B-B14F-4D97-AF65-F5344CB8AC3E}">
        <p14:creationId xmlns:p14="http://schemas.microsoft.com/office/powerpoint/2010/main" val="3500595082"/>
      </p:ext>
    </p:extLst>
  </p:cSld>
  <p:clrMap bg1="lt1" tx1="dk1" bg2="lt2" tx2="dk2" accent1="accent1" accent2="accent2" accent3="accent3" accent4="accent4" accent5="accent5" accent6="accent6" hlink="hlink" folHlink="folHlink"/>
  <p:hf hdr="0" dt="0"/>
  <p:notesStyle>
    <a:lvl1pPr marL="0" indent="0" algn="l" defTabSz="914400" rtl="0" eaLnBrk="1" latinLnBrk="0" hangingPunct="1">
      <a:spcAft>
        <a:spcPts val="600"/>
      </a:spcAft>
      <a:defRPr sz="900" kern="1200">
        <a:solidFill>
          <a:schemeClr val="tx1"/>
        </a:solidFill>
        <a:latin typeface="Arial" pitchFamily="34" charset="0"/>
        <a:ea typeface="+mn-ea"/>
        <a:cs typeface="Arial" pitchFamily="34" charset="0"/>
      </a:defRPr>
    </a:lvl1pPr>
    <a:lvl2pPr marL="457200" algn="l" defTabSz="914400" rtl="0" eaLnBrk="1" latinLnBrk="0" hangingPunct="1">
      <a:spcAft>
        <a:spcPts val="600"/>
      </a:spcAft>
      <a:defRPr sz="900" kern="1200">
        <a:solidFill>
          <a:schemeClr val="tx1"/>
        </a:solidFill>
        <a:latin typeface="Arial" pitchFamily="34" charset="0"/>
        <a:ea typeface="+mn-ea"/>
        <a:cs typeface="Arial" pitchFamily="34" charset="0"/>
      </a:defRPr>
    </a:lvl2pPr>
    <a:lvl3pPr marL="914400" algn="l" defTabSz="914400" rtl="0" eaLnBrk="1" latinLnBrk="0" hangingPunct="1">
      <a:spcAft>
        <a:spcPts val="600"/>
      </a:spcAft>
      <a:defRPr sz="900" kern="1200">
        <a:solidFill>
          <a:schemeClr val="tx1"/>
        </a:solidFill>
        <a:latin typeface="Arial" pitchFamily="34" charset="0"/>
        <a:ea typeface="+mn-ea"/>
        <a:cs typeface="Arial" pitchFamily="34" charset="0"/>
      </a:defRPr>
    </a:lvl3pPr>
    <a:lvl4pPr marL="1371600" algn="l" defTabSz="914400" rtl="0" eaLnBrk="1" latinLnBrk="0" hangingPunct="1">
      <a:spcAft>
        <a:spcPts val="600"/>
      </a:spcAft>
      <a:defRPr sz="900" kern="1200">
        <a:solidFill>
          <a:schemeClr val="tx1"/>
        </a:solidFill>
        <a:latin typeface="Arial" pitchFamily="34" charset="0"/>
        <a:ea typeface="+mn-ea"/>
        <a:cs typeface="Arial" pitchFamily="34" charset="0"/>
      </a:defRPr>
    </a:lvl4pPr>
    <a:lvl5pPr marL="1828800" algn="l" defTabSz="914400" rtl="0" eaLnBrk="1" latinLnBrk="0" hangingPunct="1">
      <a:spcAft>
        <a:spcPts val="600"/>
      </a:spcAft>
      <a:defRPr sz="9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smtClean="0">
                <a:solidFill>
                  <a:prstClr val="black"/>
                </a:solidFill>
              </a:rPr>
              <a:t>© Bill &amp; Melinda Gates Foundation</a:t>
            </a:r>
          </a:p>
        </p:txBody>
      </p:sp>
      <p:sp>
        <p:nvSpPr>
          <p:cNvPr id="5" name="Slide Number Placeholder 4"/>
          <p:cNvSpPr>
            <a:spLocks noGrp="1"/>
          </p:cNvSpPr>
          <p:nvPr>
            <p:ph type="sldNum" sz="quarter" idx="11"/>
          </p:nvPr>
        </p:nvSpPr>
        <p:spPr/>
        <p:txBody>
          <a:bodyPr/>
          <a:lstStyle/>
          <a:p>
            <a:fld id="{9CA5C9E8-9674-4350-989A-CBF182CF309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7902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gi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 Text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126" y="2142168"/>
            <a:ext cx="8347074" cy="711809"/>
          </a:xfrm>
          <a:prstGeom prst="rect">
            <a:avLst/>
          </a:prstGeom>
        </p:spPr>
        <p:txBody>
          <a:bodyPr anchor="ctr"/>
          <a:lstStyle>
            <a:lvl1pPr>
              <a:lnSpc>
                <a:spcPts val="2300"/>
              </a:lnSpc>
              <a:defRPr sz="2300" b="0" baseline="0">
                <a:solidFill>
                  <a:schemeClr val="accent6"/>
                </a:solidFill>
              </a:defRPr>
            </a:lvl1pPr>
          </a:lstStyle>
          <a:p>
            <a:r>
              <a:rPr lang="en-US" dirty="0" smtClean="0"/>
              <a:t>Your Name, Affiliation</a:t>
            </a:r>
            <a:endParaRPr lang="en-US" dirty="0"/>
          </a:p>
        </p:txBody>
      </p:sp>
      <p:sp>
        <p:nvSpPr>
          <p:cNvPr id="3" name="Subtitle 2"/>
          <p:cNvSpPr>
            <a:spLocks noGrp="1"/>
          </p:cNvSpPr>
          <p:nvPr>
            <p:ph type="subTitle" idx="1" hasCustomPrompt="1"/>
          </p:nvPr>
        </p:nvSpPr>
        <p:spPr>
          <a:xfrm>
            <a:off x="365125" y="2903671"/>
            <a:ext cx="8347075" cy="440164"/>
          </a:xfrm>
        </p:spPr>
        <p:txBody>
          <a:bodyPr anchor="ctr"/>
          <a:lstStyle>
            <a:lvl1pPr marL="0" indent="0" algn="l">
              <a:spcBef>
                <a:spcPts val="0"/>
              </a:spcBef>
              <a:buNone/>
              <a:defRPr sz="1400" b="0">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Name of Study, Data Sets</a:t>
            </a:r>
            <a:endParaRPr lang="en-US" dirty="0"/>
          </a:p>
        </p:txBody>
      </p:sp>
      <p:sp>
        <p:nvSpPr>
          <p:cNvPr id="9" name="Date Placeholder 3"/>
          <p:cNvSpPr>
            <a:spLocks noGrp="1"/>
          </p:cNvSpPr>
          <p:nvPr>
            <p:ph type="dt" sz="half" idx="2"/>
          </p:nvPr>
        </p:nvSpPr>
        <p:spPr>
          <a:xfrm>
            <a:off x="365125" y="3411030"/>
            <a:ext cx="8347075" cy="274637"/>
          </a:xfrm>
          <a:prstGeom prst="rect">
            <a:avLst/>
          </a:prstGeom>
        </p:spPr>
        <p:txBody>
          <a:bodyPr vert="horz" lIns="0" tIns="0" rIns="0" bIns="0" rtlCol="0" anchor="ctr"/>
          <a:lstStyle>
            <a:lvl1pPr algn="l">
              <a:defRPr sz="1200">
                <a:solidFill>
                  <a:schemeClr val="accent6">
                    <a:lumMod val="50000"/>
                    <a:lumOff val="50000"/>
                  </a:schemeClr>
                </a:solidFill>
                <a:latin typeface="Arial" panose="020B0604020202020204" pitchFamily="34" charset="0"/>
                <a:cs typeface="Arial" panose="020B0604020202020204" pitchFamily="34" charset="0"/>
              </a:defRPr>
            </a:lvl1pPr>
          </a:lstStyle>
          <a:p>
            <a:endParaRPr lang="en-US" dirty="0">
              <a:solidFill>
                <a:srgbClr val="000000">
                  <a:lumMod val="50000"/>
                  <a:lumOff val="50000"/>
                </a:srgbClr>
              </a:solidFill>
            </a:endParaRPr>
          </a:p>
        </p:txBody>
      </p:sp>
      <p:cxnSp>
        <p:nvCxnSpPr>
          <p:cNvPr id="11" name="Straight Connector 10"/>
          <p:cNvCxnSpPr/>
          <p:nvPr userDrawn="1"/>
        </p:nvCxnSpPr>
        <p:spPr>
          <a:xfrm>
            <a:off x="365125" y="3365327"/>
            <a:ext cx="8347075" cy="0"/>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Picture 5" descr="http://buyersmeetingpoint.com/images/stories/pareto-principle.gif"/>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5124" y="4861237"/>
            <a:ext cx="365760" cy="26125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103" t="2818" r="5509" b="12363"/>
          <a:stretch/>
        </p:blipFill>
        <p:spPr>
          <a:xfrm>
            <a:off x="-6439" y="-6439"/>
            <a:ext cx="5647386" cy="1745081"/>
          </a:xfrm>
          <a:prstGeom prst="rect">
            <a:avLst/>
          </a:prstGeom>
        </p:spPr>
      </p:pic>
    </p:spTree>
    <p:extLst>
      <p:ext uri="{BB962C8B-B14F-4D97-AF65-F5344CB8AC3E}">
        <p14:creationId xmlns:p14="http://schemas.microsoft.com/office/powerpoint/2010/main" val="110857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Text Transition Slide-REVISED">
    <p:bg>
      <p:bgPr>
        <a:solidFill>
          <a:schemeClr val="accent3"/>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0" y="1123950"/>
            <a:ext cx="7052982" cy="583826"/>
          </a:xfrm>
          <a:noFill/>
        </p:spPr>
        <p:txBody>
          <a:bodyPr lIns="365760" tIns="0" rIns="365760" bIns="0" anchor="ctr"/>
          <a:lstStyle>
            <a:lvl1pPr marL="0" indent="0">
              <a:lnSpc>
                <a:spcPts val="3400"/>
              </a:lnSpc>
              <a:spcBef>
                <a:spcPts val="1200"/>
              </a:spcBef>
              <a:buNone/>
              <a:defRPr lang="en-US" sz="3000" kern="1200" cap="all" baseline="0" smtClean="0">
                <a:solidFill>
                  <a:schemeClr val="bg1"/>
                </a:solidFill>
                <a:latin typeface="Arial" pitchFamily="34" charset="0"/>
                <a:ea typeface="+mn-ea"/>
                <a:cs typeface="Arial" pitchFamily="34" charset="0"/>
              </a:defRPr>
            </a:lvl1pPr>
            <a:lvl2pPr marL="0" indent="0">
              <a:buFont typeface="Arial" pitchFamily="34" charset="0"/>
              <a:buNone/>
              <a:defRPr lang="en-US" sz="3600" kern="1200" smtClean="0">
                <a:solidFill>
                  <a:schemeClr val="accent3">
                    <a:lumMod val="75000"/>
                  </a:schemeClr>
                </a:solidFill>
                <a:latin typeface="Arial" pitchFamily="34" charset="0"/>
                <a:ea typeface="+mn-ea"/>
                <a:cs typeface="Arial" pitchFamily="34" charset="0"/>
              </a:defRPr>
            </a:lvl2pPr>
            <a:lvl3pPr marL="0" indent="0">
              <a:buNone/>
              <a:defRPr lang="en-US" sz="3600" kern="1200" smtClean="0">
                <a:solidFill>
                  <a:schemeClr val="accent3">
                    <a:lumMod val="75000"/>
                  </a:schemeClr>
                </a:solidFill>
                <a:latin typeface="Arial" pitchFamily="34" charset="0"/>
                <a:ea typeface="+mn-ea"/>
                <a:cs typeface="Arial" pitchFamily="34" charset="0"/>
              </a:defRPr>
            </a:lvl3pPr>
            <a:lvl4pPr marL="0" indent="0">
              <a:buNone/>
              <a:defRPr lang="en-US" sz="3600" kern="1200" smtClean="0">
                <a:solidFill>
                  <a:schemeClr val="accent3">
                    <a:lumMod val="75000"/>
                  </a:schemeClr>
                </a:solidFill>
                <a:latin typeface="Arial" pitchFamily="34" charset="0"/>
                <a:ea typeface="+mn-ea"/>
                <a:cs typeface="Arial" pitchFamily="34" charset="0"/>
              </a:defRPr>
            </a:lvl4pPr>
            <a:lvl5pPr marL="0" indent="0">
              <a:buNone/>
              <a:defRPr lang="en-US" sz="3600" kern="1200">
                <a:solidFill>
                  <a:schemeClr val="accent3">
                    <a:lumMod val="75000"/>
                  </a:schemeClr>
                </a:solidFill>
                <a:latin typeface="Arial" pitchFamily="34" charset="0"/>
                <a:ea typeface="+mn-ea"/>
                <a:cs typeface="Arial" pitchFamily="34" charset="0"/>
              </a:defRPr>
            </a:lvl5pPr>
          </a:lstStyle>
          <a:p>
            <a:pPr lvl="0"/>
            <a:r>
              <a:rPr lang="en-US" dirty="0" smtClean="0"/>
              <a:t>CLICK TO EDIT TEXT</a:t>
            </a:r>
          </a:p>
        </p:txBody>
      </p:sp>
      <p:grpSp>
        <p:nvGrpSpPr>
          <p:cNvPr id="4" name="HBGDki"/>
          <p:cNvGrpSpPr>
            <a:grpSpLocks noChangeAspect="1"/>
          </p:cNvGrpSpPr>
          <p:nvPr userDrawn="1"/>
        </p:nvGrpSpPr>
        <p:grpSpPr bwMode="auto">
          <a:xfrm>
            <a:off x="389475" y="91440"/>
            <a:ext cx="763588" cy="188913"/>
            <a:chOff x="641" y="22"/>
            <a:chExt cx="481" cy="119"/>
          </a:xfrm>
          <a:solidFill>
            <a:schemeClr val="bg1"/>
          </a:solidFill>
        </p:grpSpPr>
        <p:sp>
          <p:nvSpPr>
            <p:cNvPr id="5" name="Freeform 4"/>
            <p:cNvSpPr>
              <a:spLocks/>
            </p:cNvSpPr>
            <p:nvPr userDrawn="1"/>
          </p:nvSpPr>
          <p:spPr bwMode="auto">
            <a:xfrm>
              <a:off x="641" y="23"/>
              <a:ext cx="81" cy="117"/>
            </a:xfrm>
            <a:custGeom>
              <a:avLst/>
              <a:gdLst>
                <a:gd name="T0" fmla="*/ 105 w 134"/>
                <a:gd name="T1" fmla="*/ 0 h 189"/>
                <a:gd name="T2" fmla="*/ 105 w 134"/>
                <a:gd name="T3" fmla="*/ 0 h 189"/>
                <a:gd name="T4" fmla="*/ 105 w 134"/>
                <a:gd name="T5" fmla="*/ 80 h 189"/>
                <a:gd name="T6" fmla="*/ 28 w 134"/>
                <a:gd name="T7" fmla="*/ 80 h 189"/>
                <a:gd name="T8" fmla="*/ 28 w 134"/>
                <a:gd name="T9" fmla="*/ 0 h 189"/>
                <a:gd name="T10" fmla="*/ 0 w 134"/>
                <a:gd name="T11" fmla="*/ 0 h 189"/>
                <a:gd name="T12" fmla="*/ 0 w 134"/>
                <a:gd name="T13" fmla="*/ 189 h 189"/>
                <a:gd name="T14" fmla="*/ 28 w 134"/>
                <a:gd name="T15" fmla="*/ 189 h 189"/>
                <a:gd name="T16" fmla="*/ 28 w 134"/>
                <a:gd name="T17" fmla="*/ 106 h 189"/>
                <a:gd name="T18" fmla="*/ 105 w 134"/>
                <a:gd name="T19" fmla="*/ 106 h 189"/>
                <a:gd name="T20" fmla="*/ 105 w 134"/>
                <a:gd name="T21" fmla="*/ 189 h 189"/>
                <a:gd name="T22" fmla="*/ 134 w 134"/>
                <a:gd name="T23" fmla="*/ 189 h 189"/>
                <a:gd name="T24" fmla="*/ 134 w 134"/>
                <a:gd name="T25" fmla="*/ 0 h 189"/>
                <a:gd name="T26" fmla="*/ 105 w 13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89">
                  <a:moveTo>
                    <a:pt x="105" y="0"/>
                  </a:moveTo>
                  <a:lnTo>
                    <a:pt x="105" y="0"/>
                  </a:lnTo>
                  <a:lnTo>
                    <a:pt x="105" y="80"/>
                  </a:lnTo>
                  <a:lnTo>
                    <a:pt x="28" y="80"/>
                  </a:lnTo>
                  <a:lnTo>
                    <a:pt x="28" y="0"/>
                  </a:lnTo>
                  <a:lnTo>
                    <a:pt x="0" y="0"/>
                  </a:lnTo>
                  <a:lnTo>
                    <a:pt x="0" y="189"/>
                  </a:lnTo>
                  <a:lnTo>
                    <a:pt x="28" y="189"/>
                  </a:lnTo>
                  <a:lnTo>
                    <a:pt x="28" y="106"/>
                  </a:lnTo>
                  <a:lnTo>
                    <a:pt x="105" y="106"/>
                  </a:lnTo>
                  <a:lnTo>
                    <a:pt x="105" y="189"/>
                  </a:lnTo>
                  <a:lnTo>
                    <a:pt x="134" y="189"/>
                  </a:lnTo>
                  <a:lnTo>
                    <a:pt x="134" y="0"/>
                  </a:lnTo>
                  <a:lnTo>
                    <a:pt x="1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noEditPoints="1"/>
            </p:cNvSpPr>
            <p:nvPr userDrawn="1"/>
          </p:nvSpPr>
          <p:spPr bwMode="auto">
            <a:xfrm>
              <a:off x="739" y="23"/>
              <a:ext cx="82" cy="117"/>
            </a:xfrm>
            <a:custGeom>
              <a:avLst/>
              <a:gdLst>
                <a:gd name="T0" fmla="*/ 77 w 135"/>
                <a:gd name="T1" fmla="*/ 189 h 189"/>
                <a:gd name="T2" fmla="*/ 77 w 135"/>
                <a:gd name="T3" fmla="*/ 189 h 189"/>
                <a:gd name="T4" fmla="*/ 0 w 135"/>
                <a:gd name="T5" fmla="*/ 189 h 189"/>
                <a:gd name="T6" fmla="*/ 0 w 135"/>
                <a:gd name="T7" fmla="*/ 0 h 189"/>
                <a:gd name="T8" fmla="*/ 74 w 135"/>
                <a:gd name="T9" fmla="*/ 0 h 189"/>
                <a:gd name="T10" fmla="*/ 132 w 135"/>
                <a:gd name="T11" fmla="*/ 51 h 189"/>
                <a:gd name="T12" fmla="*/ 106 w 135"/>
                <a:gd name="T13" fmla="*/ 91 h 189"/>
                <a:gd name="T14" fmla="*/ 135 w 135"/>
                <a:gd name="T15" fmla="*/ 135 h 189"/>
                <a:gd name="T16" fmla="*/ 77 w 135"/>
                <a:gd name="T17" fmla="*/ 189 h 189"/>
                <a:gd name="T18" fmla="*/ 72 w 135"/>
                <a:gd name="T19" fmla="*/ 25 h 189"/>
                <a:gd name="T20" fmla="*/ 72 w 135"/>
                <a:gd name="T21" fmla="*/ 25 h 189"/>
                <a:gd name="T22" fmla="*/ 29 w 135"/>
                <a:gd name="T23" fmla="*/ 25 h 189"/>
                <a:gd name="T24" fmla="*/ 29 w 135"/>
                <a:gd name="T25" fmla="*/ 79 h 189"/>
                <a:gd name="T26" fmla="*/ 72 w 135"/>
                <a:gd name="T27" fmla="*/ 79 h 189"/>
                <a:gd name="T28" fmla="*/ 103 w 135"/>
                <a:gd name="T29" fmla="*/ 52 h 189"/>
                <a:gd name="T30" fmla="*/ 72 w 135"/>
                <a:gd name="T31" fmla="*/ 25 h 189"/>
                <a:gd name="T32" fmla="*/ 75 w 135"/>
                <a:gd name="T33" fmla="*/ 105 h 189"/>
                <a:gd name="T34" fmla="*/ 75 w 135"/>
                <a:gd name="T35" fmla="*/ 105 h 189"/>
                <a:gd name="T36" fmla="*/ 29 w 135"/>
                <a:gd name="T37" fmla="*/ 105 h 189"/>
                <a:gd name="T38" fmla="*/ 29 w 135"/>
                <a:gd name="T39" fmla="*/ 163 h 189"/>
                <a:gd name="T40" fmla="*/ 75 w 135"/>
                <a:gd name="T41" fmla="*/ 163 h 189"/>
                <a:gd name="T42" fmla="*/ 106 w 135"/>
                <a:gd name="T43" fmla="*/ 134 h 189"/>
                <a:gd name="T44" fmla="*/ 75 w 135"/>
                <a:gd name="T45" fmla="*/ 10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189">
                  <a:moveTo>
                    <a:pt x="77" y="189"/>
                  </a:moveTo>
                  <a:lnTo>
                    <a:pt x="77" y="189"/>
                  </a:lnTo>
                  <a:lnTo>
                    <a:pt x="0" y="189"/>
                  </a:lnTo>
                  <a:lnTo>
                    <a:pt x="0" y="0"/>
                  </a:lnTo>
                  <a:lnTo>
                    <a:pt x="74" y="0"/>
                  </a:lnTo>
                  <a:cubicBezTo>
                    <a:pt x="109" y="0"/>
                    <a:pt x="132" y="19"/>
                    <a:pt x="132" y="51"/>
                  </a:cubicBezTo>
                  <a:cubicBezTo>
                    <a:pt x="132" y="72"/>
                    <a:pt x="119" y="86"/>
                    <a:pt x="106" y="91"/>
                  </a:cubicBezTo>
                  <a:cubicBezTo>
                    <a:pt x="121" y="97"/>
                    <a:pt x="135" y="111"/>
                    <a:pt x="135" y="135"/>
                  </a:cubicBezTo>
                  <a:cubicBezTo>
                    <a:pt x="135" y="170"/>
                    <a:pt x="111" y="189"/>
                    <a:pt x="77" y="189"/>
                  </a:cubicBezTo>
                  <a:close/>
                  <a:moveTo>
                    <a:pt x="72" y="25"/>
                  </a:moveTo>
                  <a:lnTo>
                    <a:pt x="72" y="25"/>
                  </a:lnTo>
                  <a:lnTo>
                    <a:pt x="29" y="25"/>
                  </a:lnTo>
                  <a:lnTo>
                    <a:pt x="29" y="79"/>
                  </a:lnTo>
                  <a:lnTo>
                    <a:pt x="72" y="79"/>
                  </a:lnTo>
                  <a:cubicBezTo>
                    <a:pt x="90" y="79"/>
                    <a:pt x="103" y="70"/>
                    <a:pt x="103" y="52"/>
                  </a:cubicBezTo>
                  <a:cubicBezTo>
                    <a:pt x="103" y="34"/>
                    <a:pt x="90" y="25"/>
                    <a:pt x="72" y="25"/>
                  </a:cubicBezTo>
                  <a:close/>
                  <a:moveTo>
                    <a:pt x="75" y="105"/>
                  </a:moveTo>
                  <a:lnTo>
                    <a:pt x="75" y="105"/>
                  </a:lnTo>
                  <a:lnTo>
                    <a:pt x="29" y="105"/>
                  </a:lnTo>
                  <a:lnTo>
                    <a:pt x="29" y="163"/>
                  </a:lnTo>
                  <a:lnTo>
                    <a:pt x="75" y="163"/>
                  </a:lnTo>
                  <a:cubicBezTo>
                    <a:pt x="95" y="163"/>
                    <a:pt x="106" y="151"/>
                    <a:pt x="106" y="134"/>
                  </a:cubicBezTo>
                  <a:cubicBezTo>
                    <a:pt x="106" y="117"/>
                    <a:pt x="95" y="105"/>
                    <a:pt x="75" y="10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835" y="22"/>
              <a:ext cx="84" cy="119"/>
            </a:xfrm>
            <a:custGeom>
              <a:avLst/>
              <a:gdLst>
                <a:gd name="T0" fmla="*/ 121 w 138"/>
                <a:gd name="T1" fmla="*/ 171 h 193"/>
                <a:gd name="T2" fmla="*/ 121 w 138"/>
                <a:gd name="T3" fmla="*/ 171 h 193"/>
                <a:gd name="T4" fmla="*/ 68 w 138"/>
                <a:gd name="T5" fmla="*/ 193 h 193"/>
                <a:gd name="T6" fmla="*/ 19 w 138"/>
                <a:gd name="T7" fmla="*/ 173 h 193"/>
                <a:gd name="T8" fmla="*/ 0 w 138"/>
                <a:gd name="T9" fmla="*/ 96 h 193"/>
                <a:gd name="T10" fmla="*/ 19 w 138"/>
                <a:gd name="T11" fmla="*/ 19 h 193"/>
                <a:gd name="T12" fmla="*/ 68 w 138"/>
                <a:gd name="T13" fmla="*/ 0 h 193"/>
                <a:gd name="T14" fmla="*/ 137 w 138"/>
                <a:gd name="T15" fmla="*/ 58 h 193"/>
                <a:gd name="T16" fmla="*/ 108 w 138"/>
                <a:gd name="T17" fmla="*/ 58 h 193"/>
                <a:gd name="T18" fmla="*/ 68 w 138"/>
                <a:gd name="T19" fmla="*/ 25 h 193"/>
                <a:gd name="T20" fmla="*/ 40 w 138"/>
                <a:gd name="T21" fmla="*/ 37 h 193"/>
                <a:gd name="T22" fmla="*/ 29 w 138"/>
                <a:gd name="T23" fmla="*/ 96 h 193"/>
                <a:gd name="T24" fmla="*/ 40 w 138"/>
                <a:gd name="T25" fmla="*/ 155 h 193"/>
                <a:gd name="T26" fmla="*/ 68 w 138"/>
                <a:gd name="T27" fmla="*/ 167 h 193"/>
                <a:gd name="T28" fmla="*/ 100 w 138"/>
                <a:gd name="T29" fmla="*/ 153 h 193"/>
                <a:gd name="T30" fmla="*/ 109 w 138"/>
                <a:gd name="T31" fmla="*/ 123 h 193"/>
                <a:gd name="T32" fmla="*/ 109 w 138"/>
                <a:gd name="T33" fmla="*/ 113 h 193"/>
                <a:gd name="T34" fmla="*/ 68 w 138"/>
                <a:gd name="T35" fmla="*/ 113 h 193"/>
                <a:gd name="T36" fmla="*/ 68 w 138"/>
                <a:gd name="T37" fmla="*/ 88 h 193"/>
                <a:gd name="T38" fmla="*/ 138 w 138"/>
                <a:gd name="T39" fmla="*/ 88 h 193"/>
                <a:gd name="T40" fmla="*/ 138 w 138"/>
                <a:gd name="T41" fmla="*/ 117 h 193"/>
                <a:gd name="T42" fmla="*/ 121 w 138"/>
                <a:gd name="T43" fmla="*/ 17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93">
                  <a:moveTo>
                    <a:pt x="121" y="171"/>
                  </a:moveTo>
                  <a:lnTo>
                    <a:pt x="121" y="171"/>
                  </a:lnTo>
                  <a:cubicBezTo>
                    <a:pt x="106" y="186"/>
                    <a:pt x="88" y="193"/>
                    <a:pt x="68" y="193"/>
                  </a:cubicBezTo>
                  <a:cubicBezTo>
                    <a:pt x="48" y="193"/>
                    <a:pt x="32" y="186"/>
                    <a:pt x="19" y="173"/>
                  </a:cubicBezTo>
                  <a:cubicBezTo>
                    <a:pt x="1" y="155"/>
                    <a:pt x="0" y="136"/>
                    <a:pt x="0" y="96"/>
                  </a:cubicBezTo>
                  <a:cubicBezTo>
                    <a:pt x="0" y="56"/>
                    <a:pt x="1" y="37"/>
                    <a:pt x="19" y="19"/>
                  </a:cubicBezTo>
                  <a:cubicBezTo>
                    <a:pt x="32" y="6"/>
                    <a:pt x="48" y="0"/>
                    <a:pt x="68" y="0"/>
                  </a:cubicBezTo>
                  <a:cubicBezTo>
                    <a:pt x="108" y="0"/>
                    <a:pt x="132" y="26"/>
                    <a:pt x="137" y="58"/>
                  </a:cubicBezTo>
                  <a:lnTo>
                    <a:pt x="108" y="58"/>
                  </a:lnTo>
                  <a:cubicBezTo>
                    <a:pt x="104" y="37"/>
                    <a:pt x="90" y="25"/>
                    <a:pt x="68" y="25"/>
                  </a:cubicBezTo>
                  <a:cubicBezTo>
                    <a:pt x="57" y="25"/>
                    <a:pt x="47" y="29"/>
                    <a:pt x="40" y="37"/>
                  </a:cubicBezTo>
                  <a:cubicBezTo>
                    <a:pt x="31" y="47"/>
                    <a:pt x="29" y="58"/>
                    <a:pt x="29" y="96"/>
                  </a:cubicBezTo>
                  <a:cubicBezTo>
                    <a:pt x="29" y="134"/>
                    <a:pt x="31" y="145"/>
                    <a:pt x="40" y="155"/>
                  </a:cubicBezTo>
                  <a:cubicBezTo>
                    <a:pt x="47" y="163"/>
                    <a:pt x="57" y="167"/>
                    <a:pt x="68" y="167"/>
                  </a:cubicBezTo>
                  <a:cubicBezTo>
                    <a:pt x="81" y="167"/>
                    <a:pt x="92" y="162"/>
                    <a:pt x="100" y="153"/>
                  </a:cubicBezTo>
                  <a:cubicBezTo>
                    <a:pt x="106" y="145"/>
                    <a:pt x="109" y="136"/>
                    <a:pt x="109" y="123"/>
                  </a:cubicBezTo>
                  <a:lnTo>
                    <a:pt x="109" y="113"/>
                  </a:lnTo>
                  <a:lnTo>
                    <a:pt x="68" y="113"/>
                  </a:lnTo>
                  <a:lnTo>
                    <a:pt x="68" y="88"/>
                  </a:lnTo>
                  <a:lnTo>
                    <a:pt x="138" y="88"/>
                  </a:lnTo>
                  <a:lnTo>
                    <a:pt x="138" y="117"/>
                  </a:lnTo>
                  <a:cubicBezTo>
                    <a:pt x="138" y="142"/>
                    <a:pt x="133" y="157"/>
                    <a:pt x="121" y="17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936" y="23"/>
              <a:ext cx="80" cy="117"/>
            </a:xfrm>
            <a:custGeom>
              <a:avLst/>
              <a:gdLst>
                <a:gd name="T0" fmla="*/ 132 w 132"/>
                <a:gd name="T1" fmla="*/ 49 h 189"/>
                <a:gd name="T2" fmla="*/ 132 w 132"/>
                <a:gd name="T3" fmla="*/ 49 h 189"/>
                <a:gd name="T4" fmla="*/ 120 w 132"/>
                <a:gd name="T5" fmla="*/ 23 h 189"/>
                <a:gd name="T6" fmla="*/ 66 w 132"/>
                <a:gd name="T7" fmla="*/ 0 h 189"/>
                <a:gd name="T8" fmla="*/ 0 w 132"/>
                <a:gd name="T9" fmla="*/ 0 h 189"/>
                <a:gd name="T10" fmla="*/ 0 w 132"/>
                <a:gd name="T11" fmla="*/ 189 h 189"/>
                <a:gd name="T12" fmla="*/ 66 w 132"/>
                <a:gd name="T13" fmla="*/ 189 h 189"/>
                <a:gd name="T14" fmla="*/ 106 w 132"/>
                <a:gd name="T15" fmla="*/ 178 h 189"/>
                <a:gd name="T16" fmla="*/ 132 w 132"/>
                <a:gd name="T17" fmla="*/ 49 h 189"/>
                <a:gd name="T18" fmla="*/ 63 w 132"/>
                <a:gd name="T19" fmla="*/ 163 h 189"/>
                <a:gd name="T20" fmla="*/ 63 w 132"/>
                <a:gd name="T21" fmla="*/ 163 h 189"/>
                <a:gd name="T22" fmla="*/ 28 w 132"/>
                <a:gd name="T23" fmla="*/ 163 h 189"/>
                <a:gd name="T24" fmla="*/ 28 w 132"/>
                <a:gd name="T25" fmla="*/ 25 h 189"/>
                <a:gd name="T26" fmla="*/ 63 w 132"/>
                <a:gd name="T27" fmla="*/ 25 h 189"/>
                <a:gd name="T28" fmla="*/ 96 w 132"/>
                <a:gd name="T29" fmla="*/ 38 h 189"/>
                <a:gd name="T30" fmla="*/ 106 w 132"/>
                <a:gd name="T31" fmla="*/ 94 h 189"/>
                <a:gd name="T32" fmla="*/ 96 w 132"/>
                <a:gd name="T33" fmla="*/ 150 h 189"/>
                <a:gd name="T34" fmla="*/ 63 w 132"/>
                <a:gd name="T35" fmla="*/ 16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89">
                  <a:moveTo>
                    <a:pt x="132" y="49"/>
                  </a:moveTo>
                  <a:lnTo>
                    <a:pt x="132" y="49"/>
                  </a:lnTo>
                  <a:cubicBezTo>
                    <a:pt x="130" y="39"/>
                    <a:pt x="126" y="30"/>
                    <a:pt x="120" y="23"/>
                  </a:cubicBezTo>
                  <a:cubicBezTo>
                    <a:pt x="107" y="6"/>
                    <a:pt x="90" y="0"/>
                    <a:pt x="66" y="0"/>
                  </a:cubicBezTo>
                  <a:lnTo>
                    <a:pt x="0" y="0"/>
                  </a:lnTo>
                  <a:lnTo>
                    <a:pt x="0" y="189"/>
                  </a:lnTo>
                  <a:lnTo>
                    <a:pt x="66" y="189"/>
                  </a:lnTo>
                  <a:cubicBezTo>
                    <a:pt x="82" y="189"/>
                    <a:pt x="95" y="185"/>
                    <a:pt x="106" y="178"/>
                  </a:cubicBezTo>
                  <a:lnTo>
                    <a:pt x="132" y="49"/>
                  </a:lnTo>
                  <a:close/>
                  <a:moveTo>
                    <a:pt x="63" y="163"/>
                  </a:moveTo>
                  <a:lnTo>
                    <a:pt x="63" y="163"/>
                  </a:lnTo>
                  <a:lnTo>
                    <a:pt x="28" y="163"/>
                  </a:lnTo>
                  <a:lnTo>
                    <a:pt x="28" y="25"/>
                  </a:lnTo>
                  <a:lnTo>
                    <a:pt x="63" y="25"/>
                  </a:lnTo>
                  <a:cubicBezTo>
                    <a:pt x="77" y="25"/>
                    <a:pt x="88" y="28"/>
                    <a:pt x="96" y="38"/>
                  </a:cubicBezTo>
                  <a:cubicBezTo>
                    <a:pt x="105" y="48"/>
                    <a:pt x="106" y="66"/>
                    <a:pt x="106" y="94"/>
                  </a:cubicBezTo>
                  <a:cubicBezTo>
                    <a:pt x="106" y="122"/>
                    <a:pt x="105" y="140"/>
                    <a:pt x="96" y="150"/>
                  </a:cubicBezTo>
                  <a:cubicBezTo>
                    <a:pt x="88" y="160"/>
                    <a:pt x="77" y="163"/>
                    <a:pt x="63" y="16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1010" y="23"/>
              <a:ext cx="75" cy="117"/>
            </a:xfrm>
            <a:custGeom>
              <a:avLst/>
              <a:gdLst>
                <a:gd name="T0" fmla="*/ 38 w 124"/>
                <a:gd name="T1" fmla="*/ 0 h 189"/>
                <a:gd name="T2" fmla="*/ 38 w 124"/>
                <a:gd name="T3" fmla="*/ 0 h 189"/>
                <a:gd name="T4" fmla="*/ 0 w 124"/>
                <a:gd name="T5" fmla="*/ 189 h 189"/>
                <a:gd name="T6" fmla="*/ 18 w 124"/>
                <a:gd name="T7" fmla="*/ 189 h 189"/>
                <a:gd name="T8" fmla="*/ 26 w 124"/>
                <a:gd name="T9" fmla="*/ 150 h 189"/>
                <a:gd name="T10" fmla="*/ 57 w 124"/>
                <a:gd name="T11" fmla="*/ 121 h 189"/>
                <a:gd name="T12" fmla="*/ 85 w 124"/>
                <a:gd name="T13" fmla="*/ 189 h 189"/>
                <a:gd name="T14" fmla="*/ 107 w 124"/>
                <a:gd name="T15" fmla="*/ 189 h 189"/>
                <a:gd name="T16" fmla="*/ 71 w 124"/>
                <a:gd name="T17" fmla="*/ 109 h 189"/>
                <a:gd name="T18" fmla="*/ 124 w 124"/>
                <a:gd name="T19" fmla="*/ 57 h 189"/>
                <a:gd name="T20" fmla="*/ 100 w 124"/>
                <a:gd name="T21" fmla="*/ 57 h 189"/>
                <a:gd name="T22" fmla="*/ 31 w 124"/>
                <a:gd name="T23" fmla="*/ 125 h 189"/>
                <a:gd name="T24" fmla="*/ 56 w 124"/>
                <a:gd name="T25" fmla="*/ 0 h 189"/>
                <a:gd name="T26" fmla="*/ 38 w 12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89">
                  <a:moveTo>
                    <a:pt x="38" y="0"/>
                  </a:moveTo>
                  <a:lnTo>
                    <a:pt x="38" y="0"/>
                  </a:lnTo>
                  <a:lnTo>
                    <a:pt x="0" y="189"/>
                  </a:lnTo>
                  <a:lnTo>
                    <a:pt x="18" y="189"/>
                  </a:lnTo>
                  <a:lnTo>
                    <a:pt x="26" y="150"/>
                  </a:lnTo>
                  <a:lnTo>
                    <a:pt x="57" y="121"/>
                  </a:lnTo>
                  <a:lnTo>
                    <a:pt x="85" y="189"/>
                  </a:lnTo>
                  <a:lnTo>
                    <a:pt x="107" y="189"/>
                  </a:lnTo>
                  <a:lnTo>
                    <a:pt x="71" y="109"/>
                  </a:lnTo>
                  <a:lnTo>
                    <a:pt x="124" y="57"/>
                  </a:lnTo>
                  <a:lnTo>
                    <a:pt x="100" y="57"/>
                  </a:lnTo>
                  <a:lnTo>
                    <a:pt x="31" y="125"/>
                  </a:lnTo>
                  <a:lnTo>
                    <a:pt x="56" y="0"/>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noEditPoints="1"/>
            </p:cNvSpPr>
            <p:nvPr userDrawn="1"/>
          </p:nvSpPr>
          <p:spPr bwMode="auto">
            <a:xfrm>
              <a:off x="1087" y="24"/>
              <a:ext cx="35" cy="116"/>
            </a:xfrm>
            <a:custGeom>
              <a:avLst/>
              <a:gdLst>
                <a:gd name="T0" fmla="*/ 35 w 57"/>
                <a:gd name="T1" fmla="*/ 0 h 188"/>
                <a:gd name="T2" fmla="*/ 35 w 57"/>
                <a:gd name="T3" fmla="*/ 0 h 188"/>
                <a:gd name="T4" fmla="*/ 32 w 57"/>
                <a:gd name="T5" fmla="*/ 19 h 188"/>
                <a:gd name="T6" fmla="*/ 53 w 57"/>
                <a:gd name="T7" fmla="*/ 19 h 188"/>
                <a:gd name="T8" fmla="*/ 57 w 57"/>
                <a:gd name="T9" fmla="*/ 0 h 188"/>
                <a:gd name="T10" fmla="*/ 35 w 57"/>
                <a:gd name="T11" fmla="*/ 0 h 188"/>
                <a:gd name="T12" fmla="*/ 26 w 57"/>
                <a:gd name="T13" fmla="*/ 56 h 188"/>
                <a:gd name="T14" fmla="*/ 26 w 57"/>
                <a:gd name="T15" fmla="*/ 56 h 188"/>
                <a:gd name="T16" fmla="*/ 0 w 57"/>
                <a:gd name="T17" fmla="*/ 188 h 188"/>
                <a:gd name="T18" fmla="*/ 18 w 57"/>
                <a:gd name="T19" fmla="*/ 188 h 188"/>
                <a:gd name="T20" fmla="*/ 44 w 57"/>
                <a:gd name="T21" fmla="*/ 56 h 188"/>
                <a:gd name="T22" fmla="*/ 26 w 57"/>
                <a:gd name="T23" fmla="*/ 5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88">
                  <a:moveTo>
                    <a:pt x="35" y="0"/>
                  </a:moveTo>
                  <a:lnTo>
                    <a:pt x="35" y="0"/>
                  </a:lnTo>
                  <a:lnTo>
                    <a:pt x="32" y="19"/>
                  </a:lnTo>
                  <a:lnTo>
                    <a:pt x="53" y="19"/>
                  </a:lnTo>
                  <a:lnTo>
                    <a:pt x="57" y="0"/>
                  </a:lnTo>
                  <a:lnTo>
                    <a:pt x="35" y="0"/>
                  </a:lnTo>
                  <a:close/>
                  <a:moveTo>
                    <a:pt x="26" y="56"/>
                  </a:moveTo>
                  <a:lnTo>
                    <a:pt x="26" y="56"/>
                  </a:lnTo>
                  <a:lnTo>
                    <a:pt x="0" y="188"/>
                  </a:lnTo>
                  <a:lnTo>
                    <a:pt x="18" y="188"/>
                  </a:lnTo>
                  <a:lnTo>
                    <a:pt x="44" y="56"/>
                  </a:lnTo>
                  <a:lnTo>
                    <a:pt x="26" y="5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1" name="Text Placeholder 10"/>
          <p:cNvSpPr>
            <a:spLocks noGrp="1"/>
          </p:cNvSpPr>
          <p:nvPr>
            <p:ph type="body" sz="quarter" idx="14"/>
          </p:nvPr>
        </p:nvSpPr>
        <p:spPr>
          <a:xfrm>
            <a:off x="388938" y="1708150"/>
            <a:ext cx="7423150" cy="2884488"/>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99103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ull Width Head + Copy - Text Only">
    <p:spTree>
      <p:nvGrpSpPr>
        <p:cNvPr id="1" name=""/>
        <p:cNvGrpSpPr/>
        <p:nvPr/>
      </p:nvGrpSpPr>
      <p:grpSpPr>
        <a:xfrm>
          <a:off x="0" y="0"/>
          <a:ext cx="0" cy="0"/>
          <a:chOff x="0" y="0"/>
          <a:chExt cx="0" cy="0"/>
        </a:xfrm>
      </p:grpSpPr>
      <p:pic>
        <p:nvPicPr>
          <p:cNvPr id="7" name="Picture 5" descr="http://buyersmeetingpoint.com/images/stories/pareto-principle.gif"/>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5124" y="4861237"/>
            <a:ext cx="365760" cy="26125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3" hasCustomPrompt="1"/>
          </p:nvPr>
        </p:nvSpPr>
        <p:spPr>
          <a:xfrm>
            <a:off x="365124" y="1289050"/>
            <a:ext cx="8329613" cy="3389313"/>
          </a:xfrm>
        </p:spPr>
        <p:txBody>
          <a:bodyPr/>
          <a:lstStyle>
            <a:lvl1pPr>
              <a:spcBef>
                <a:spcPts val="600"/>
              </a:spcBef>
              <a:spcAft>
                <a:spcPts val="0"/>
              </a:spcAft>
              <a:defRPr sz="1400" b="0" baseline="0"/>
            </a:lvl1pPr>
            <a:lvl2pPr marL="171450" indent="-171450">
              <a:spcBef>
                <a:spcPts val="600"/>
              </a:spcBef>
              <a:spcAft>
                <a:spcPts val="0"/>
              </a:spcAft>
              <a:buClr>
                <a:schemeClr val="accent3">
                  <a:lumMod val="75000"/>
                </a:schemeClr>
              </a:buClr>
              <a:buFont typeface="Wingdings" panose="05000000000000000000" pitchFamily="2" charset="2"/>
              <a:buChar char="§"/>
              <a:defRPr sz="1300"/>
            </a:lvl2pPr>
            <a:lvl3pPr marL="342900" indent="-171450">
              <a:spcBef>
                <a:spcPts val="600"/>
              </a:spcBef>
              <a:spcAft>
                <a:spcPts val="0"/>
              </a:spcAft>
              <a:buClr>
                <a:srgbClr val="3086AB"/>
              </a:buClr>
              <a:buFont typeface="Arial" panose="020B0604020202020204" pitchFamily="34" charset="0"/>
              <a:buChar char="•"/>
              <a:tabLst/>
              <a:defRPr baseline="0"/>
            </a:lvl3pPr>
            <a:lvl4pPr marL="515938" indent="-173038">
              <a:spcBef>
                <a:spcPts val="600"/>
              </a:spcBef>
              <a:spcAft>
                <a:spcPts val="0"/>
              </a:spcAft>
              <a:buFont typeface="Arial" panose="020B0604020202020204" pitchFamily="34" charset="0"/>
              <a:buChar char="-"/>
              <a:tabLst/>
              <a:defRPr baseline="0"/>
            </a:lvl4pPr>
            <a:lvl5pPr marL="687388" indent="-171450">
              <a:spcBef>
                <a:spcPts val="600"/>
              </a:spcBef>
              <a:spcAft>
                <a:spcPts val="0"/>
              </a:spcAft>
              <a:defRPr baseline="0"/>
            </a:lvl5pPr>
          </a:lstStyle>
          <a:p>
            <a:pPr lvl="0"/>
            <a:r>
              <a:rPr lang="en-US" dirty="0" smtClean="0"/>
              <a:t>Insert bullet list at full-width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5" name="Footer Placeholder 4"/>
          <p:cNvSpPr>
            <a:spLocks noGrp="1"/>
          </p:cNvSpPr>
          <p:nvPr>
            <p:ph type="ftr" sz="quarter" idx="14"/>
          </p:nvPr>
        </p:nvSpPr>
        <p:spPr/>
        <p:txBody>
          <a:bodyPr/>
          <a:lstStyle/>
          <a:p>
            <a:pPr algn="r"/>
            <a:r>
              <a:rPr lang="en-US" dirty="0"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4" y="484632"/>
            <a:ext cx="8329613" cy="523183"/>
          </a:xfrm>
        </p:spPr>
        <p:txBody>
          <a:bodyPr/>
          <a:lstStyle>
            <a:lvl1pPr>
              <a:defRPr baseline="0"/>
            </a:lvl1pPr>
          </a:lstStyle>
          <a:p>
            <a:r>
              <a:rPr lang="en-US" dirty="0" smtClean="0"/>
              <a:t>INSERT HEADLINE HERE – UP TO 2 FULL WIDTH LINES (ALL CAPS)</a:t>
            </a:r>
            <a:endParaRPr lang="en-US" dirty="0"/>
          </a:p>
        </p:txBody>
      </p:sp>
      <p:grpSp>
        <p:nvGrpSpPr>
          <p:cNvPr id="14" name="HBGDki"/>
          <p:cNvGrpSpPr>
            <a:grpSpLocks noChangeAspect="1"/>
          </p:cNvGrpSpPr>
          <p:nvPr userDrawn="1"/>
        </p:nvGrpSpPr>
        <p:grpSpPr bwMode="auto">
          <a:xfrm>
            <a:off x="389475" y="91440"/>
            <a:ext cx="763588" cy="188913"/>
            <a:chOff x="641" y="22"/>
            <a:chExt cx="481" cy="119"/>
          </a:xfrm>
        </p:grpSpPr>
        <p:sp>
          <p:nvSpPr>
            <p:cNvPr id="15" name="Freeform 14"/>
            <p:cNvSpPr>
              <a:spLocks/>
            </p:cNvSpPr>
            <p:nvPr userDrawn="1"/>
          </p:nvSpPr>
          <p:spPr bwMode="auto">
            <a:xfrm>
              <a:off x="641" y="23"/>
              <a:ext cx="81" cy="117"/>
            </a:xfrm>
            <a:custGeom>
              <a:avLst/>
              <a:gdLst>
                <a:gd name="T0" fmla="*/ 105 w 134"/>
                <a:gd name="T1" fmla="*/ 0 h 189"/>
                <a:gd name="T2" fmla="*/ 105 w 134"/>
                <a:gd name="T3" fmla="*/ 0 h 189"/>
                <a:gd name="T4" fmla="*/ 105 w 134"/>
                <a:gd name="T5" fmla="*/ 80 h 189"/>
                <a:gd name="T6" fmla="*/ 28 w 134"/>
                <a:gd name="T7" fmla="*/ 80 h 189"/>
                <a:gd name="T8" fmla="*/ 28 w 134"/>
                <a:gd name="T9" fmla="*/ 0 h 189"/>
                <a:gd name="T10" fmla="*/ 0 w 134"/>
                <a:gd name="T11" fmla="*/ 0 h 189"/>
                <a:gd name="T12" fmla="*/ 0 w 134"/>
                <a:gd name="T13" fmla="*/ 189 h 189"/>
                <a:gd name="T14" fmla="*/ 28 w 134"/>
                <a:gd name="T15" fmla="*/ 189 h 189"/>
                <a:gd name="T16" fmla="*/ 28 w 134"/>
                <a:gd name="T17" fmla="*/ 106 h 189"/>
                <a:gd name="T18" fmla="*/ 105 w 134"/>
                <a:gd name="T19" fmla="*/ 106 h 189"/>
                <a:gd name="T20" fmla="*/ 105 w 134"/>
                <a:gd name="T21" fmla="*/ 189 h 189"/>
                <a:gd name="T22" fmla="*/ 134 w 134"/>
                <a:gd name="T23" fmla="*/ 189 h 189"/>
                <a:gd name="T24" fmla="*/ 134 w 134"/>
                <a:gd name="T25" fmla="*/ 0 h 189"/>
                <a:gd name="T26" fmla="*/ 105 w 13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89">
                  <a:moveTo>
                    <a:pt x="105" y="0"/>
                  </a:moveTo>
                  <a:lnTo>
                    <a:pt x="105" y="0"/>
                  </a:lnTo>
                  <a:lnTo>
                    <a:pt x="105" y="80"/>
                  </a:lnTo>
                  <a:lnTo>
                    <a:pt x="28" y="80"/>
                  </a:lnTo>
                  <a:lnTo>
                    <a:pt x="28" y="0"/>
                  </a:lnTo>
                  <a:lnTo>
                    <a:pt x="0" y="0"/>
                  </a:lnTo>
                  <a:lnTo>
                    <a:pt x="0" y="189"/>
                  </a:lnTo>
                  <a:lnTo>
                    <a:pt x="28" y="189"/>
                  </a:lnTo>
                  <a:lnTo>
                    <a:pt x="28" y="106"/>
                  </a:lnTo>
                  <a:lnTo>
                    <a:pt x="105" y="106"/>
                  </a:lnTo>
                  <a:lnTo>
                    <a:pt x="105" y="189"/>
                  </a:lnTo>
                  <a:lnTo>
                    <a:pt x="134" y="189"/>
                  </a:lnTo>
                  <a:lnTo>
                    <a:pt x="134" y="0"/>
                  </a:lnTo>
                  <a:lnTo>
                    <a:pt x="105"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6"/>
            <p:cNvSpPr>
              <a:spLocks noEditPoints="1"/>
            </p:cNvSpPr>
            <p:nvPr userDrawn="1"/>
          </p:nvSpPr>
          <p:spPr bwMode="auto">
            <a:xfrm>
              <a:off x="739" y="23"/>
              <a:ext cx="82" cy="117"/>
            </a:xfrm>
            <a:custGeom>
              <a:avLst/>
              <a:gdLst>
                <a:gd name="T0" fmla="*/ 77 w 135"/>
                <a:gd name="T1" fmla="*/ 189 h 189"/>
                <a:gd name="T2" fmla="*/ 77 w 135"/>
                <a:gd name="T3" fmla="*/ 189 h 189"/>
                <a:gd name="T4" fmla="*/ 0 w 135"/>
                <a:gd name="T5" fmla="*/ 189 h 189"/>
                <a:gd name="T6" fmla="*/ 0 w 135"/>
                <a:gd name="T7" fmla="*/ 0 h 189"/>
                <a:gd name="T8" fmla="*/ 74 w 135"/>
                <a:gd name="T9" fmla="*/ 0 h 189"/>
                <a:gd name="T10" fmla="*/ 132 w 135"/>
                <a:gd name="T11" fmla="*/ 51 h 189"/>
                <a:gd name="T12" fmla="*/ 106 w 135"/>
                <a:gd name="T13" fmla="*/ 91 h 189"/>
                <a:gd name="T14" fmla="*/ 135 w 135"/>
                <a:gd name="T15" fmla="*/ 135 h 189"/>
                <a:gd name="T16" fmla="*/ 77 w 135"/>
                <a:gd name="T17" fmla="*/ 189 h 189"/>
                <a:gd name="T18" fmla="*/ 72 w 135"/>
                <a:gd name="T19" fmla="*/ 25 h 189"/>
                <a:gd name="T20" fmla="*/ 72 w 135"/>
                <a:gd name="T21" fmla="*/ 25 h 189"/>
                <a:gd name="T22" fmla="*/ 29 w 135"/>
                <a:gd name="T23" fmla="*/ 25 h 189"/>
                <a:gd name="T24" fmla="*/ 29 w 135"/>
                <a:gd name="T25" fmla="*/ 79 h 189"/>
                <a:gd name="T26" fmla="*/ 72 w 135"/>
                <a:gd name="T27" fmla="*/ 79 h 189"/>
                <a:gd name="T28" fmla="*/ 103 w 135"/>
                <a:gd name="T29" fmla="*/ 52 h 189"/>
                <a:gd name="T30" fmla="*/ 72 w 135"/>
                <a:gd name="T31" fmla="*/ 25 h 189"/>
                <a:gd name="T32" fmla="*/ 75 w 135"/>
                <a:gd name="T33" fmla="*/ 105 h 189"/>
                <a:gd name="T34" fmla="*/ 75 w 135"/>
                <a:gd name="T35" fmla="*/ 105 h 189"/>
                <a:gd name="T36" fmla="*/ 29 w 135"/>
                <a:gd name="T37" fmla="*/ 105 h 189"/>
                <a:gd name="T38" fmla="*/ 29 w 135"/>
                <a:gd name="T39" fmla="*/ 163 h 189"/>
                <a:gd name="T40" fmla="*/ 75 w 135"/>
                <a:gd name="T41" fmla="*/ 163 h 189"/>
                <a:gd name="T42" fmla="*/ 106 w 135"/>
                <a:gd name="T43" fmla="*/ 134 h 189"/>
                <a:gd name="T44" fmla="*/ 75 w 135"/>
                <a:gd name="T45" fmla="*/ 10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189">
                  <a:moveTo>
                    <a:pt x="77" y="189"/>
                  </a:moveTo>
                  <a:lnTo>
                    <a:pt x="77" y="189"/>
                  </a:lnTo>
                  <a:lnTo>
                    <a:pt x="0" y="189"/>
                  </a:lnTo>
                  <a:lnTo>
                    <a:pt x="0" y="0"/>
                  </a:lnTo>
                  <a:lnTo>
                    <a:pt x="74" y="0"/>
                  </a:lnTo>
                  <a:cubicBezTo>
                    <a:pt x="109" y="0"/>
                    <a:pt x="132" y="19"/>
                    <a:pt x="132" y="51"/>
                  </a:cubicBezTo>
                  <a:cubicBezTo>
                    <a:pt x="132" y="72"/>
                    <a:pt x="119" y="86"/>
                    <a:pt x="106" y="91"/>
                  </a:cubicBezTo>
                  <a:cubicBezTo>
                    <a:pt x="121" y="97"/>
                    <a:pt x="135" y="111"/>
                    <a:pt x="135" y="135"/>
                  </a:cubicBezTo>
                  <a:cubicBezTo>
                    <a:pt x="135" y="170"/>
                    <a:pt x="111" y="189"/>
                    <a:pt x="77" y="189"/>
                  </a:cubicBezTo>
                  <a:close/>
                  <a:moveTo>
                    <a:pt x="72" y="25"/>
                  </a:moveTo>
                  <a:lnTo>
                    <a:pt x="72" y="25"/>
                  </a:lnTo>
                  <a:lnTo>
                    <a:pt x="29" y="25"/>
                  </a:lnTo>
                  <a:lnTo>
                    <a:pt x="29" y="79"/>
                  </a:lnTo>
                  <a:lnTo>
                    <a:pt x="72" y="79"/>
                  </a:lnTo>
                  <a:cubicBezTo>
                    <a:pt x="90" y="79"/>
                    <a:pt x="103" y="70"/>
                    <a:pt x="103" y="52"/>
                  </a:cubicBezTo>
                  <a:cubicBezTo>
                    <a:pt x="103" y="34"/>
                    <a:pt x="90" y="25"/>
                    <a:pt x="72" y="25"/>
                  </a:cubicBezTo>
                  <a:close/>
                  <a:moveTo>
                    <a:pt x="75" y="105"/>
                  </a:moveTo>
                  <a:lnTo>
                    <a:pt x="75" y="105"/>
                  </a:lnTo>
                  <a:lnTo>
                    <a:pt x="29" y="105"/>
                  </a:lnTo>
                  <a:lnTo>
                    <a:pt x="29" y="163"/>
                  </a:lnTo>
                  <a:lnTo>
                    <a:pt x="75" y="163"/>
                  </a:lnTo>
                  <a:cubicBezTo>
                    <a:pt x="95" y="163"/>
                    <a:pt x="106" y="151"/>
                    <a:pt x="106" y="134"/>
                  </a:cubicBezTo>
                  <a:cubicBezTo>
                    <a:pt x="106" y="117"/>
                    <a:pt x="95" y="105"/>
                    <a:pt x="75" y="105"/>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7"/>
            <p:cNvSpPr>
              <a:spLocks/>
            </p:cNvSpPr>
            <p:nvPr userDrawn="1"/>
          </p:nvSpPr>
          <p:spPr bwMode="auto">
            <a:xfrm>
              <a:off x="835" y="22"/>
              <a:ext cx="84" cy="119"/>
            </a:xfrm>
            <a:custGeom>
              <a:avLst/>
              <a:gdLst>
                <a:gd name="T0" fmla="*/ 121 w 138"/>
                <a:gd name="T1" fmla="*/ 171 h 193"/>
                <a:gd name="T2" fmla="*/ 121 w 138"/>
                <a:gd name="T3" fmla="*/ 171 h 193"/>
                <a:gd name="T4" fmla="*/ 68 w 138"/>
                <a:gd name="T5" fmla="*/ 193 h 193"/>
                <a:gd name="T6" fmla="*/ 19 w 138"/>
                <a:gd name="T7" fmla="*/ 173 h 193"/>
                <a:gd name="T8" fmla="*/ 0 w 138"/>
                <a:gd name="T9" fmla="*/ 96 h 193"/>
                <a:gd name="T10" fmla="*/ 19 w 138"/>
                <a:gd name="T11" fmla="*/ 19 h 193"/>
                <a:gd name="T12" fmla="*/ 68 w 138"/>
                <a:gd name="T13" fmla="*/ 0 h 193"/>
                <a:gd name="T14" fmla="*/ 137 w 138"/>
                <a:gd name="T15" fmla="*/ 58 h 193"/>
                <a:gd name="T16" fmla="*/ 108 w 138"/>
                <a:gd name="T17" fmla="*/ 58 h 193"/>
                <a:gd name="T18" fmla="*/ 68 w 138"/>
                <a:gd name="T19" fmla="*/ 25 h 193"/>
                <a:gd name="T20" fmla="*/ 40 w 138"/>
                <a:gd name="T21" fmla="*/ 37 h 193"/>
                <a:gd name="T22" fmla="*/ 29 w 138"/>
                <a:gd name="T23" fmla="*/ 96 h 193"/>
                <a:gd name="T24" fmla="*/ 40 w 138"/>
                <a:gd name="T25" fmla="*/ 155 h 193"/>
                <a:gd name="T26" fmla="*/ 68 w 138"/>
                <a:gd name="T27" fmla="*/ 167 h 193"/>
                <a:gd name="T28" fmla="*/ 100 w 138"/>
                <a:gd name="T29" fmla="*/ 153 h 193"/>
                <a:gd name="T30" fmla="*/ 109 w 138"/>
                <a:gd name="T31" fmla="*/ 123 h 193"/>
                <a:gd name="T32" fmla="*/ 109 w 138"/>
                <a:gd name="T33" fmla="*/ 113 h 193"/>
                <a:gd name="T34" fmla="*/ 68 w 138"/>
                <a:gd name="T35" fmla="*/ 113 h 193"/>
                <a:gd name="T36" fmla="*/ 68 w 138"/>
                <a:gd name="T37" fmla="*/ 88 h 193"/>
                <a:gd name="T38" fmla="*/ 138 w 138"/>
                <a:gd name="T39" fmla="*/ 88 h 193"/>
                <a:gd name="T40" fmla="*/ 138 w 138"/>
                <a:gd name="T41" fmla="*/ 117 h 193"/>
                <a:gd name="T42" fmla="*/ 121 w 138"/>
                <a:gd name="T43" fmla="*/ 17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93">
                  <a:moveTo>
                    <a:pt x="121" y="171"/>
                  </a:moveTo>
                  <a:lnTo>
                    <a:pt x="121" y="171"/>
                  </a:lnTo>
                  <a:cubicBezTo>
                    <a:pt x="106" y="186"/>
                    <a:pt x="88" y="193"/>
                    <a:pt x="68" y="193"/>
                  </a:cubicBezTo>
                  <a:cubicBezTo>
                    <a:pt x="48" y="193"/>
                    <a:pt x="32" y="186"/>
                    <a:pt x="19" y="173"/>
                  </a:cubicBezTo>
                  <a:cubicBezTo>
                    <a:pt x="1" y="155"/>
                    <a:pt x="0" y="136"/>
                    <a:pt x="0" y="96"/>
                  </a:cubicBezTo>
                  <a:cubicBezTo>
                    <a:pt x="0" y="56"/>
                    <a:pt x="1" y="37"/>
                    <a:pt x="19" y="19"/>
                  </a:cubicBezTo>
                  <a:cubicBezTo>
                    <a:pt x="32" y="6"/>
                    <a:pt x="48" y="0"/>
                    <a:pt x="68" y="0"/>
                  </a:cubicBezTo>
                  <a:cubicBezTo>
                    <a:pt x="108" y="0"/>
                    <a:pt x="132" y="26"/>
                    <a:pt x="137" y="58"/>
                  </a:cubicBezTo>
                  <a:lnTo>
                    <a:pt x="108" y="58"/>
                  </a:lnTo>
                  <a:cubicBezTo>
                    <a:pt x="104" y="37"/>
                    <a:pt x="90" y="25"/>
                    <a:pt x="68" y="25"/>
                  </a:cubicBezTo>
                  <a:cubicBezTo>
                    <a:pt x="57" y="25"/>
                    <a:pt x="47" y="29"/>
                    <a:pt x="40" y="37"/>
                  </a:cubicBezTo>
                  <a:cubicBezTo>
                    <a:pt x="31" y="47"/>
                    <a:pt x="29" y="58"/>
                    <a:pt x="29" y="96"/>
                  </a:cubicBezTo>
                  <a:cubicBezTo>
                    <a:pt x="29" y="134"/>
                    <a:pt x="31" y="145"/>
                    <a:pt x="40" y="155"/>
                  </a:cubicBezTo>
                  <a:cubicBezTo>
                    <a:pt x="47" y="163"/>
                    <a:pt x="57" y="167"/>
                    <a:pt x="68" y="167"/>
                  </a:cubicBezTo>
                  <a:cubicBezTo>
                    <a:pt x="81" y="167"/>
                    <a:pt x="92" y="162"/>
                    <a:pt x="100" y="153"/>
                  </a:cubicBezTo>
                  <a:cubicBezTo>
                    <a:pt x="106" y="145"/>
                    <a:pt x="109" y="136"/>
                    <a:pt x="109" y="123"/>
                  </a:cubicBezTo>
                  <a:lnTo>
                    <a:pt x="109" y="113"/>
                  </a:lnTo>
                  <a:lnTo>
                    <a:pt x="68" y="113"/>
                  </a:lnTo>
                  <a:lnTo>
                    <a:pt x="68" y="88"/>
                  </a:lnTo>
                  <a:lnTo>
                    <a:pt x="138" y="88"/>
                  </a:lnTo>
                  <a:lnTo>
                    <a:pt x="138" y="117"/>
                  </a:lnTo>
                  <a:cubicBezTo>
                    <a:pt x="138" y="142"/>
                    <a:pt x="133" y="157"/>
                    <a:pt x="121" y="171"/>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8"/>
            <p:cNvSpPr>
              <a:spLocks noEditPoints="1"/>
            </p:cNvSpPr>
            <p:nvPr userDrawn="1"/>
          </p:nvSpPr>
          <p:spPr bwMode="auto">
            <a:xfrm>
              <a:off x="936" y="23"/>
              <a:ext cx="80" cy="117"/>
            </a:xfrm>
            <a:custGeom>
              <a:avLst/>
              <a:gdLst>
                <a:gd name="T0" fmla="*/ 132 w 132"/>
                <a:gd name="T1" fmla="*/ 49 h 189"/>
                <a:gd name="T2" fmla="*/ 132 w 132"/>
                <a:gd name="T3" fmla="*/ 49 h 189"/>
                <a:gd name="T4" fmla="*/ 120 w 132"/>
                <a:gd name="T5" fmla="*/ 23 h 189"/>
                <a:gd name="T6" fmla="*/ 66 w 132"/>
                <a:gd name="T7" fmla="*/ 0 h 189"/>
                <a:gd name="T8" fmla="*/ 0 w 132"/>
                <a:gd name="T9" fmla="*/ 0 h 189"/>
                <a:gd name="T10" fmla="*/ 0 w 132"/>
                <a:gd name="T11" fmla="*/ 189 h 189"/>
                <a:gd name="T12" fmla="*/ 66 w 132"/>
                <a:gd name="T13" fmla="*/ 189 h 189"/>
                <a:gd name="T14" fmla="*/ 106 w 132"/>
                <a:gd name="T15" fmla="*/ 178 h 189"/>
                <a:gd name="T16" fmla="*/ 132 w 132"/>
                <a:gd name="T17" fmla="*/ 49 h 189"/>
                <a:gd name="T18" fmla="*/ 63 w 132"/>
                <a:gd name="T19" fmla="*/ 163 h 189"/>
                <a:gd name="T20" fmla="*/ 63 w 132"/>
                <a:gd name="T21" fmla="*/ 163 h 189"/>
                <a:gd name="T22" fmla="*/ 28 w 132"/>
                <a:gd name="T23" fmla="*/ 163 h 189"/>
                <a:gd name="T24" fmla="*/ 28 w 132"/>
                <a:gd name="T25" fmla="*/ 25 h 189"/>
                <a:gd name="T26" fmla="*/ 63 w 132"/>
                <a:gd name="T27" fmla="*/ 25 h 189"/>
                <a:gd name="T28" fmla="*/ 96 w 132"/>
                <a:gd name="T29" fmla="*/ 38 h 189"/>
                <a:gd name="T30" fmla="*/ 106 w 132"/>
                <a:gd name="T31" fmla="*/ 94 h 189"/>
                <a:gd name="T32" fmla="*/ 96 w 132"/>
                <a:gd name="T33" fmla="*/ 150 h 189"/>
                <a:gd name="T34" fmla="*/ 63 w 132"/>
                <a:gd name="T35" fmla="*/ 16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89">
                  <a:moveTo>
                    <a:pt x="132" y="49"/>
                  </a:moveTo>
                  <a:lnTo>
                    <a:pt x="132" y="49"/>
                  </a:lnTo>
                  <a:cubicBezTo>
                    <a:pt x="130" y="39"/>
                    <a:pt x="126" y="30"/>
                    <a:pt x="120" y="23"/>
                  </a:cubicBezTo>
                  <a:cubicBezTo>
                    <a:pt x="107" y="6"/>
                    <a:pt x="90" y="0"/>
                    <a:pt x="66" y="0"/>
                  </a:cubicBezTo>
                  <a:lnTo>
                    <a:pt x="0" y="0"/>
                  </a:lnTo>
                  <a:lnTo>
                    <a:pt x="0" y="189"/>
                  </a:lnTo>
                  <a:lnTo>
                    <a:pt x="66" y="189"/>
                  </a:lnTo>
                  <a:cubicBezTo>
                    <a:pt x="82" y="189"/>
                    <a:pt x="95" y="185"/>
                    <a:pt x="106" y="178"/>
                  </a:cubicBezTo>
                  <a:lnTo>
                    <a:pt x="132" y="49"/>
                  </a:lnTo>
                  <a:close/>
                  <a:moveTo>
                    <a:pt x="63" y="163"/>
                  </a:moveTo>
                  <a:lnTo>
                    <a:pt x="63" y="163"/>
                  </a:lnTo>
                  <a:lnTo>
                    <a:pt x="28" y="163"/>
                  </a:lnTo>
                  <a:lnTo>
                    <a:pt x="28" y="25"/>
                  </a:lnTo>
                  <a:lnTo>
                    <a:pt x="63" y="25"/>
                  </a:lnTo>
                  <a:cubicBezTo>
                    <a:pt x="77" y="25"/>
                    <a:pt x="88" y="28"/>
                    <a:pt x="96" y="38"/>
                  </a:cubicBezTo>
                  <a:cubicBezTo>
                    <a:pt x="105" y="48"/>
                    <a:pt x="106" y="66"/>
                    <a:pt x="106" y="94"/>
                  </a:cubicBezTo>
                  <a:cubicBezTo>
                    <a:pt x="106" y="122"/>
                    <a:pt x="105" y="140"/>
                    <a:pt x="96" y="150"/>
                  </a:cubicBezTo>
                  <a:cubicBezTo>
                    <a:pt x="88" y="160"/>
                    <a:pt x="77" y="163"/>
                    <a:pt x="63" y="163"/>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9"/>
            <p:cNvSpPr>
              <a:spLocks/>
            </p:cNvSpPr>
            <p:nvPr userDrawn="1"/>
          </p:nvSpPr>
          <p:spPr bwMode="auto">
            <a:xfrm>
              <a:off x="1010" y="23"/>
              <a:ext cx="75" cy="117"/>
            </a:xfrm>
            <a:custGeom>
              <a:avLst/>
              <a:gdLst>
                <a:gd name="T0" fmla="*/ 38 w 124"/>
                <a:gd name="T1" fmla="*/ 0 h 189"/>
                <a:gd name="T2" fmla="*/ 38 w 124"/>
                <a:gd name="T3" fmla="*/ 0 h 189"/>
                <a:gd name="T4" fmla="*/ 0 w 124"/>
                <a:gd name="T5" fmla="*/ 189 h 189"/>
                <a:gd name="T6" fmla="*/ 18 w 124"/>
                <a:gd name="T7" fmla="*/ 189 h 189"/>
                <a:gd name="T8" fmla="*/ 26 w 124"/>
                <a:gd name="T9" fmla="*/ 150 h 189"/>
                <a:gd name="T10" fmla="*/ 57 w 124"/>
                <a:gd name="T11" fmla="*/ 121 h 189"/>
                <a:gd name="T12" fmla="*/ 85 w 124"/>
                <a:gd name="T13" fmla="*/ 189 h 189"/>
                <a:gd name="T14" fmla="*/ 107 w 124"/>
                <a:gd name="T15" fmla="*/ 189 h 189"/>
                <a:gd name="T16" fmla="*/ 71 w 124"/>
                <a:gd name="T17" fmla="*/ 109 h 189"/>
                <a:gd name="T18" fmla="*/ 124 w 124"/>
                <a:gd name="T19" fmla="*/ 57 h 189"/>
                <a:gd name="T20" fmla="*/ 100 w 124"/>
                <a:gd name="T21" fmla="*/ 57 h 189"/>
                <a:gd name="T22" fmla="*/ 31 w 124"/>
                <a:gd name="T23" fmla="*/ 125 h 189"/>
                <a:gd name="T24" fmla="*/ 56 w 124"/>
                <a:gd name="T25" fmla="*/ 0 h 189"/>
                <a:gd name="T26" fmla="*/ 38 w 12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89">
                  <a:moveTo>
                    <a:pt x="38" y="0"/>
                  </a:moveTo>
                  <a:lnTo>
                    <a:pt x="38" y="0"/>
                  </a:lnTo>
                  <a:lnTo>
                    <a:pt x="0" y="189"/>
                  </a:lnTo>
                  <a:lnTo>
                    <a:pt x="18" y="189"/>
                  </a:lnTo>
                  <a:lnTo>
                    <a:pt x="26" y="150"/>
                  </a:lnTo>
                  <a:lnTo>
                    <a:pt x="57" y="121"/>
                  </a:lnTo>
                  <a:lnTo>
                    <a:pt x="85" y="189"/>
                  </a:lnTo>
                  <a:lnTo>
                    <a:pt x="107" y="189"/>
                  </a:lnTo>
                  <a:lnTo>
                    <a:pt x="71" y="109"/>
                  </a:lnTo>
                  <a:lnTo>
                    <a:pt x="124" y="57"/>
                  </a:lnTo>
                  <a:lnTo>
                    <a:pt x="100" y="57"/>
                  </a:lnTo>
                  <a:lnTo>
                    <a:pt x="31" y="125"/>
                  </a:lnTo>
                  <a:lnTo>
                    <a:pt x="56" y="0"/>
                  </a:lnTo>
                  <a:lnTo>
                    <a:pt x="38"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10"/>
            <p:cNvSpPr>
              <a:spLocks noEditPoints="1"/>
            </p:cNvSpPr>
            <p:nvPr userDrawn="1"/>
          </p:nvSpPr>
          <p:spPr bwMode="auto">
            <a:xfrm>
              <a:off x="1087" y="24"/>
              <a:ext cx="35" cy="116"/>
            </a:xfrm>
            <a:custGeom>
              <a:avLst/>
              <a:gdLst>
                <a:gd name="T0" fmla="*/ 35 w 57"/>
                <a:gd name="T1" fmla="*/ 0 h 188"/>
                <a:gd name="T2" fmla="*/ 35 w 57"/>
                <a:gd name="T3" fmla="*/ 0 h 188"/>
                <a:gd name="T4" fmla="*/ 32 w 57"/>
                <a:gd name="T5" fmla="*/ 19 h 188"/>
                <a:gd name="T6" fmla="*/ 53 w 57"/>
                <a:gd name="T7" fmla="*/ 19 h 188"/>
                <a:gd name="T8" fmla="*/ 57 w 57"/>
                <a:gd name="T9" fmla="*/ 0 h 188"/>
                <a:gd name="T10" fmla="*/ 35 w 57"/>
                <a:gd name="T11" fmla="*/ 0 h 188"/>
                <a:gd name="T12" fmla="*/ 26 w 57"/>
                <a:gd name="T13" fmla="*/ 56 h 188"/>
                <a:gd name="T14" fmla="*/ 26 w 57"/>
                <a:gd name="T15" fmla="*/ 56 h 188"/>
                <a:gd name="T16" fmla="*/ 0 w 57"/>
                <a:gd name="T17" fmla="*/ 188 h 188"/>
                <a:gd name="T18" fmla="*/ 18 w 57"/>
                <a:gd name="T19" fmla="*/ 188 h 188"/>
                <a:gd name="T20" fmla="*/ 44 w 57"/>
                <a:gd name="T21" fmla="*/ 56 h 188"/>
                <a:gd name="T22" fmla="*/ 26 w 57"/>
                <a:gd name="T23" fmla="*/ 5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88">
                  <a:moveTo>
                    <a:pt x="35" y="0"/>
                  </a:moveTo>
                  <a:lnTo>
                    <a:pt x="35" y="0"/>
                  </a:lnTo>
                  <a:lnTo>
                    <a:pt x="32" y="19"/>
                  </a:lnTo>
                  <a:lnTo>
                    <a:pt x="53" y="19"/>
                  </a:lnTo>
                  <a:lnTo>
                    <a:pt x="57" y="0"/>
                  </a:lnTo>
                  <a:lnTo>
                    <a:pt x="35" y="0"/>
                  </a:lnTo>
                  <a:close/>
                  <a:moveTo>
                    <a:pt x="26" y="56"/>
                  </a:moveTo>
                  <a:lnTo>
                    <a:pt x="26" y="56"/>
                  </a:lnTo>
                  <a:lnTo>
                    <a:pt x="0" y="188"/>
                  </a:lnTo>
                  <a:lnTo>
                    <a:pt x="18" y="188"/>
                  </a:lnTo>
                  <a:lnTo>
                    <a:pt x="44" y="56"/>
                  </a:lnTo>
                  <a:lnTo>
                    <a:pt x="26" y="56"/>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10009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Width Head + Bold Subhea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365124" y="1139720"/>
            <a:ext cx="8329613" cy="298660"/>
          </a:xfrm>
        </p:spPr>
        <p:txBody>
          <a:bodyPr/>
          <a:lstStyle>
            <a:lvl1pPr>
              <a:lnSpc>
                <a:spcPts val="1600"/>
              </a:lnSpc>
              <a:spcBef>
                <a:spcPts val="0"/>
              </a:spcBef>
              <a:defRPr sz="1400" b="1" baseline="0"/>
            </a:lvl1pPr>
            <a:lvl2pPr marL="171450" indent="-171450">
              <a:spcBef>
                <a:spcPts val="336"/>
              </a:spcBef>
              <a:spcAft>
                <a:spcPts val="0"/>
              </a:spcAft>
              <a:buClr>
                <a:schemeClr val="accent3">
                  <a:lumMod val="75000"/>
                </a:schemeClr>
              </a:buClr>
              <a:buFont typeface="Wingdings" panose="05000000000000000000" pitchFamily="2" charset="2"/>
              <a:buChar char="§"/>
              <a:defRPr sz="1300"/>
            </a:lvl2pPr>
            <a:lvl3pPr marL="342900" indent="-171450">
              <a:spcBef>
                <a:spcPts val="336"/>
              </a:spcBef>
              <a:buClr>
                <a:srgbClr val="3086AB"/>
              </a:buClr>
              <a:buFont typeface="Arial" panose="020B0604020202020204" pitchFamily="34" charset="0"/>
              <a:buChar char="•"/>
              <a:tabLst/>
              <a:defRPr baseline="0"/>
            </a:lvl3pPr>
            <a:lvl4pPr marL="515938" indent="-173038">
              <a:spcBef>
                <a:spcPts val="336"/>
              </a:spcBef>
              <a:spcAft>
                <a:spcPts val="0"/>
              </a:spcAft>
              <a:buFont typeface="Arial" panose="020B0604020202020204" pitchFamily="34" charset="0"/>
              <a:buChar char="-"/>
              <a:tabLst/>
              <a:defRPr baseline="0"/>
            </a:lvl4pPr>
            <a:lvl5pPr marL="687388" indent="-171450">
              <a:spcBef>
                <a:spcPts val="336"/>
              </a:spcBef>
              <a:defRPr baseline="0"/>
            </a:lvl5pPr>
          </a:lstStyle>
          <a:p>
            <a:pPr lvl="0"/>
            <a:r>
              <a:rPr lang="en-US" dirty="0" smtClean="0"/>
              <a:t>Insert bullet list at full-width </a:t>
            </a:r>
            <a:r>
              <a:rPr lang="en-US" smtClean="0"/>
              <a:t>of slide</a:t>
            </a:r>
            <a:endParaRPr lang="en-US" dirty="0" smtClean="0"/>
          </a:p>
        </p:txBody>
      </p:sp>
      <p:sp>
        <p:nvSpPr>
          <p:cNvPr id="5" name="Footer Placeholder 4"/>
          <p:cNvSpPr>
            <a:spLocks noGrp="1"/>
          </p:cNvSpPr>
          <p:nvPr>
            <p:ph type="ftr" sz="quarter" idx="14"/>
          </p:nvPr>
        </p:nvSpPr>
        <p:spPr/>
        <p:txBody>
          <a:bodyPr/>
          <a:lstStyle/>
          <a:p>
            <a:pPr algn="r"/>
            <a:r>
              <a:rPr lang="en-US" dirty="0" smtClean="0">
                <a:solidFill>
                  <a:srgbClr val="000000"/>
                </a:solidFill>
              </a:rPr>
              <a:t>© Bill &amp; Melinda Gates Foundation      |</a:t>
            </a:r>
            <a:endParaRPr lang="en-US" dirty="0">
              <a:solidFill>
                <a:srgbClr val="000000"/>
              </a:solidFill>
            </a:endParaRPr>
          </a:p>
        </p:txBody>
      </p:sp>
      <p:sp>
        <p:nvSpPr>
          <p:cNvPr id="6" name="Slide Number Placeholder 5"/>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4" name="Text Placeholder 3"/>
          <p:cNvSpPr>
            <a:spLocks noGrp="1"/>
          </p:cNvSpPr>
          <p:nvPr>
            <p:ph type="body" sz="quarter" idx="16"/>
          </p:nvPr>
        </p:nvSpPr>
        <p:spPr>
          <a:xfrm>
            <a:off x="365125" y="1528723"/>
            <a:ext cx="8347075" cy="3166203"/>
          </a:xfrm>
        </p:spPr>
        <p:txBody>
          <a:bodyPr/>
          <a:lstStyle>
            <a:lvl1pPr>
              <a:spcBef>
                <a:spcPts val="600"/>
              </a:spcBef>
              <a:defRPr sz="1300"/>
            </a:lvl1pPr>
            <a:lvl2pPr>
              <a:spcBef>
                <a:spcPts val="600"/>
              </a:spcBef>
              <a:defRPr sz="1300"/>
            </a:lvl2pPr>
            <a:lvl3pPr>
              <a:spcBef>
                <a:spcPts val="600"/>
              </a:spcBef>
              <a:defRPr sz="1200"/>
            </a:lvl3pPr>
            <a:lvl4pPr>
              <a:spcBef>
                <a:spcPts val="600"/>
              </a:spcBef>
              <a:defRPr sz="1100"/>
            </a:lvl4pPr>
            <a:lvl5pPr>
              <a:spcBef>
                <a:spcPts val="600"/>
              </a:spcBef>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hasCustomPrompt="1"/>
          </p:nvPr>
        </p:nvSpPr>
        <p:spPr>
          <a:xfrm>
            <a:off x="365124" y="484632"/>
            <a:ext cx="8329613" cy="523183"/>
          </a:xfrm>
        </p:spPr>
        <p:txBody>
          <a:bodyPr/>
          <a:lstStyle>
            <a:lvl1pPr>
              <a:defRPr baseline="0"/>
            </a:lvl1pPr>
          </a:lstStyle>
          <a:p>
            <a:r>
              <a:rPr lang="en-US" smtClean="0"/>
              <a:t>INSERT HEADLINE HERE – UP TO 2 FULL WIDTH LINES (ALL CAPS)</a:t>
            </a:r>
            <a:endParaRPr lang="en-US"/>
          </a:p>
        </p:txBody>
      </p:sp>
      <p:pic>
        <p:nvPicPr>
          <p:cNvPr id="9" name="Picture 5" descr="http://buyersmeetingpoint.com/images/stories/pareto-principle.gif"/>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5124" y="4861237"/>
            <a:ext cx="365760" cy="261257"/>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15" name="HBGDki"/>
          <p:cNvGrpSpPr>
            <a:grpSpLocks noChangeAspect="1"/>
          </p:cNvGrpSpPr>
          <p:nvPr userDrawn="1"/>
        </p:nvGrpSpPr>
        <p:grpSpPr bwMode="auto">
          <a:xfrm>
            <a:off x="389475" y="91440"/>
            <a:ext cx="763588" cy="188913"/>
            <a:chOff x="641" y="22"/>
            <a:chExt cx="481" cy="119"/>
          </a:xfrm>
        </p:grpSpPr>
        <p:sp>
          <p:nvSpPr>
            <p:cNvPr id="16" name="Freeform 15"/>
            <p:cNvSpPr>
              <a:spLocks/>
            </p:cNvSpPr>
            <p:nvPr userDrawn="1"/>
          </p:nvSpPr>
          <p:spPr bwMode="auto">
            <a:xfrm>
              <a:off x="641" y="23"/>
              <a:ext cx="81" cy="117"/>
            </a:xfrm>
            <a:custGeom>
              <a:avLst/>
              <a:gdLst>
                <a:gd name="T0" fmla="*/ 105 w 134"/>
                <a:gd name="T1" fmla="*/ 0 h 189"/>
                <a:gd name="T2" fmla="*/ 105 w 134"/>
                <a:gd name="T3" fmla="*/ 0 h 189"/>
                <a:gd name="T4" fmla="*/ 105 w 134"/>
                <a:gd name="T5" fmla="*/ 80 h 189"/>
                <a:gd name="T6" fmla="*/ 28 w 134"/>
                <a:gd name="T7" fmla="*/ 80 h 189"/>
                <a:gd name="T8" fmla="*/ 28 w 134"/>
                <a:gd name="T9" fmla="*/ 0 h 189"/>
                <a:gd name="T10" fmla="*/ 0 w 134"/>
                <a:gd name="T11" fmla="*/ 0 h 189"/>
                <a:gd name="T12" fmla="*/ 0 w 134"/>
                <a:gd name="T13" fmla="*/ 189 h 189"/>
                <a:gd name="T14" fmla="*/ 28 w 134"/>
                <a:gd name="T15" fmla="*/ 189 h 189"/>
                <a:gd name="T16" fmla="*/ 28 w 134"/>
                <a:gd name="T17" fmla="*/ 106 h 189"/>
                <a:gd name="T18" fmla="*/ 105 w 134"/>
                <a:gd name="T19" fmla="*/ 106 h 189"/>
                <a:gd name="T20" fmla="*/ 105 w 134"/>
                <a:gd name="T21" fmla="*/ 189 h 189"/>
                <a:gd name="T22" fmla="*/ 134 w 134"/>
                <a:gd name="T23" fmla="*/ 189 h 189"/>
                <a:gd name="T24" fmla="*/ 134 w 134"/>
                <a:gd name="T25" fmla="*/ 0 h 189"/>
                <a:gd name="T26" fmla="*/ 105 w 13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89">
                  <a:moveTo>
                    <a:pt x="105" y="0"/>
                  </a:moveTo>
                  <a:lnTo>
                    <a:pt x="105" y="0"/>
                  </a:lnTo>
                  <a:lnTo>
                    <a:pt x="105" y="80"/>
                  </a:lnTo>
                  <a:lnTo>
                    <a:pt x="28" y="80"/>
                  </a:lnTo>
                  <a:lnTo>
                    <a:pt x="28" y="0"/>
                  </a:lnTo>
                  <a:lnTo>
                    <a:pt x="0" y="0"/>
                  </a:lnTo>
                  <a:lnTo>
                    <a:pt x="0" y="189"/>
                  </a:lnTo>
                  <a:lnTo>
                    <a:pt x="28" y="189"/>
                  </a:lnTo>
                  <a:lnTo>
                    <a:pt x="28" y="106"/>
                  </a:lnTo>
                  <a:lnTo>
                    <a:pt x="105" y="106"/>
                  </a:lnTo>
                  <a:lnTo>
                    <a:pt x="105" y="189"/>
                  </a:lnTo>
                  <a:lnTo>
                    <a:pt x="134" y="189"/>
                  </a:lnTo>
                  <a:lnTo>
                    <a:pt x="134" y="0"/>
                  </a:lnTo>
                  <a:lnTo>
                    <a:pt x="105"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6"/>
            <p:cNvSpPr>
              <a:spLocks noEditPoints="1"/>
            </p:cNvSpPr>
            <p:nvPr userDrawn="1"/>
          </p:nvSpPr>
          <p:spPr bwMode="auto">
            <a:xfrm>
              <a:off x="739" y="23"/>
              <a:ext cx="82" cy="117"/>
            </a:xfrm>
            <a:custGeom>
              <a:avLst/>
              <a:gdLst>
                <a:gd name="T0" fmla="*/ 77 w 135"/>
                <a:gd name="T1" fmla="*/ 189 h 189"/>
                <a:gd name="T2" fmla="*/ 77 w 135"/>
                <a:gd name="T3" fmla="*/ 189 h 189"/>
                <a:gd name="T4" fmla="*/ 0 w 135"/>
                <a:gd name="T5" fmla="*/ 189 h 189"/>
                <a:gd name="T6" fmla="*/ 0 w 135"/>
                <a:gd name="T7" fmla="*/ 0 h 189"/>
                <a:gd name="T8" fmla="*/ 74 w 135"/>
                <a:gd name="T9" fmla="*/ 0 h 189"/>
                <a:gd name="T10" fmla="*/ 132 w 135"/>
                <a:gd name="T11" fmla="*/ 51 h 189"/>
                <a:gd name="T12" fmla="*/ 106 w 135"/>
                <a:gd name="T13" fmla="*/ 91 h 189"/>
                <a:gd name="T14" fmla="*/ 135 w 135"/>
                <a:gd name="T15" fmla="*/ 135 h 189"/>
                <a:gd name="T16" fmla="*/ 77 w 135"/>
                <a:gd name="T17" fmla="*/ 189 h 189"/>
                <a:gd name="T18" fmla="*/ 72 w 135"/>
                <a:gd name="T19" fmla="*/ 25 h 189"/>
                <a:gd name="T20" fmla="*/ 72 w 135"/>
                <a:gd name="T21" fmla="*/ 25 h 189"/>
                <a:gd name="T22" fmla="*/ 29 w 135"/>
                <a:gd name="T23" fmla="*/ 25 h 189"/>
                <a:gd name="T24" fmla="*/ 29 w 135"/>
                <a:gd name="T25" fmla="*/ 79 h 189"/>
                <a:gd name="T26" fmla="*/ 72 w 135"/>
                <a:gd name="T27" fmla="*/ 79 h 189"/>
                <a:gd name="T28" fmla="*/ 103 w 135"/>
                <a:gd name="T29" fmla="*/ 52 h 189"/>
                <a:gd name="T30" fmla="*/ 72 w 135"/>
                <a:gd name="T31" fmla="*/ 25 h 189"/>
                <a:gd name="T32" fmla="*/ 75 w 135"/>
                <a:gd name="T33" fmla="*/ 105 h 189"/>
                <a:gd name="T34" fmla="*/ 75 w 135"/>
                <a:gd name="T35" fmla="*/ 105 h 189"/>
                <a:gd name="T36" fmla="*/ 29 w 135"/>
                <a:gd name="T37" fmla="*/ 105 h 189"/>
                <a:gd name="T38" fmla="*/ 29 w 135"/>
                <a:gd name="T39" fmla="*/ 163 h 189"/>
                <a:gd name="T40" fmla="*/ 75 w 135"/>
                <a:gd name="T41" fmla="*/ 163 h 189"/>
                <a:gd name="T42" fmla="*/ 106 w 135"/>
                <a:gd name="T43" fmla="*/ 134 h 189"/>
                <a:gd name="T44" fmla="*/ 75 w 135"/>
                <a:gd name="T45" fmla="*/ 10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189">
                  <a:moveTo>
                    <a:pt x="77" y="189"/>
                  </a:moveTo>
                  <a:lnTo>
                    <a:pt x="77" y="189"/>
                  </a:lnTo>
                  <a:lnTo>
                    <a:pt x="0" y="189"/>
                  </a:lnTo>
                  <a:lnTo>
                    <a:pt x="0" y="0"/>
                  </a:lnTo>
                  <a:lnTo>
                    <a:pt x="74" y="0"/>
                  </a:lnTo>
                  <a:cubicBezTo>
                    <a:pt x="109" y="0"/>
                    <a:pt x="132" y="19"/>
                    <a:pt x="132" y="51"/>
                  </a:cubicBezTo>
                  <a:cubicBezTo>
                    <a:pt x="132" y="72"/>
                    <a:pt x="119" y="86"/>
                    <a:pt x="106" y="91"/>
                  </a:cubicBezTo>
                  <a:cubicBezTo>
                    <a:pt x="121" y="97"/>
                    <a:pt x="135" y="111"/>
                    <a:pt x="135" y="135"/>
                  </a:cubicBezTo>
                  <a:cubicBezTo>
                    <a:pt x="135" y="170"/>
                    <a:pt x="111" y="189"/>
                    <a:pt x="77" y="189"/>
                  </a:cubicBezTo>
                  <a:close/>
                  <a:moveTo>
                    <a:pt x="72" y="25"/>
                  </a:moveTo>
                  <a:lnTo>
                    <a:pt x="72" y="25"/>
                  </a:lnTo>
                  <a:lnTo>
                    <a:pt x="29" y="25"/>
                  </a:lnTo>
                  <a:lnTo>
                    <a:pt x="29" y="79"/>
                  </a:lnTo>
                  <a:lnTo>
                    <a:pt x="72" y="79"/>
                  </a:lnTo>
                  <a:cubicBezTo>
                    <a:pt x="90" y="79"/>
                    <a:pt x="103" y="70"/>
                    <a:pt x="103" y="52"/>
                  </a:cubicBezTo>
                  <a:cubicBezTo>
                    <a:pt x="103" y="34"/>
                    <a:pt x="90" y="25"/>
                    <a:pt x="72" y="25"/>
                  </a:cubicBezTo>
                  <a:close/>
                  <a:moveTo>
                    <a:pt x="75" y="105"/>
                  </a:moveTo>
                  <a:lnTo>
                    <a:pt x="75" y="105"/>
                  </a:lnTo>
                  <a:lnTo>
                    <a:pt x="29" y="105"/>
                  </a:lnTo>
                  <a:lnTo>
                    <a:pt x="29" y="163"/>
                  </a:lnTo>
                  <a:lnTo>
                    <a:pt x="75" y="163"/>
                  </a:lnTo>
                  <a:cubicBezTo>
                    <a:pt x="95" y="163"/>
                    <a:pt x="106" y="151"/>
                    <a:pt x="106" y="134"/>
                  </a:cubicBezTo>
                  <a:cubicBezTo>
                    <a:pt x="106" y="117"/>
                    <a:pt x="95" y="105"/>
                    <a:pt x="75" y="105"/>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7"/>
            <p:cNvSpPr>
              <a:spLocks/>
            </p:cNvSpPr>
            <p:nvPr userDrawn="1"/>
          </p:nvSpPr>
          <p:spPr bwMode="auto">
            <a:xfrm>
              <a:off x="835" y="22"/>
              <a:ext cx="84" cy="119"/>
            </a:xfrm>
            <a:custGeom>
              <a:avLst/>
              <a:gdLst>
                <a:gd name="T0" fmla="*/ 121 w 138"/>
                <a:gd name="T1" fmla="*/ 171 h 193"/>
                <a:gd name="T2" fmla="*/ 121 w 138"/>
                <a:gd name="T3" fmla="*/ 171 h 193"/>
                <a:gd name="T4" fmla="*/ 68 w 138"/>
                <a:gd name="T5" fmla="*/ 193 h 193"/>
                <a:gd name="T6" fmla="*/ 19 w 138"/>
                <a:gd name="T7" fmla="*/ 173 h 193"/>
                <a:gd name="T8" fmla="*/ 0 w 138"/>
                <a:gd name="T9" fmla="*/ 96 h 193"/>
                <a:gd name="T10" fmla="*/ 19 w 138"/>
                <a:gd name="T11" fmla="*/ 19 h 193"/>
                <a:gd name="T12" fmla="*/ 68 w 138"/>
                <a:gd name="T13" fmla="*/ 0 h 193"/>
                <a:gd name="T14" fmla="*/ 137 w 138"/>
                <a:gd name="T15" fmla="*/ 58 h 193"/>
                <a:gd name="T16" fmla="*/ 108 w 138"/>
                <a:gd name="T17" fmla="*/ 58 h 193"/>
                <a:gd name="T18" fmla="*/ 68 w 138"/>
                <a:gd name="T19" fmla="*/ 25 h 193"/>
                <a:gd name="T20" fmla="*/ 40 w 138"/>
                <a:gd name="T21" fmla="*/ 37 h 193"/>
                <a:gd name="T22" fmla="*/ 29 w 138"/>
                <a:gd name="T23" fmla="*/ 96 h 193"/>
                <a:gd name="T24" fmla="*/ 40 w 138"/>
                <a:gd name="T25" fmla="*/ 155 h 193"/>
                <a:gd name="T26" fmla="*/ 68 w 138"/>
                <a:gd name="T27" fmla="*/ 167 h 193"/>
                <a:gd name="T28" fmla="*/ 100 w 138"/>
                <a:gd name="T29" fmla="*/ 153 h 193"/>
                <a:gd name="T30" fmla="*/ 109 w 138"/>
                <a:gd name="T31" fmla="*/ 123 h 193"/>
                <a:gd name="T32" fmla="*/ 109 w 138"/>
                <a:gd name="T33" fmla="*/ 113 h 193"/>
                <a:gd name="T34" fmla="*/ 68 w 138"/>
                <a:gd name="T35" fmla="*/ 113 h 193"/>
                <a:gd name="T36" fmla="*/ 68 w 138"/>
                <a:gd name="T37" fmla="*/ 88 h 193"/>
                <a:gd name="T38" fmla="*/ 138 w 138"/>
                <a:gd name="T39" fmla="*/ 88 h 193"/>
                <a:gd name="T40" fmla="*/ 138 w 138"/>
                <a:gd name="T41" fmla="*/ 117 h 193"/>
                <a:gd name="T42" fmla="*/ 121 w 138"/>
                <a:gd name="T43" fmla="*/ 17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93">
                  <a:moveTo>
                    <a:pt x="121" y="171"/>
                  </a:moveTo>
                  <a:lnTo>
                    <a:pt x="121" y="171"/>
                  </a:lnTo>
                  <a:cubicBezTo>
                    <a:pt x="106" y="186"/>
                    <a:pt x="88" y="193"/>
                    <a:pt x="68" y="193"/>
                  </a:cubicBezTo>
                  <a:cubicBezTo>
                    <a:pt x="48" y="193"/>
                    <a:pt x="32" y="186"/>
                    <a:pt x="19" y="173"/>
                  </a:cubicBezTo>
                  <a:cubicBezTo>
                    <a:pt x="1" y="155"/>
                    <a:pt x="0" y="136"/>
                    <a:pt x="0" y="96"/>
                  </a:cubicBezTo>
                  <a:cubicBezTo>
                    <a:pt x="0" y="56"/>
                    <a:pt x="1" y="37"/>
                    <a:pt x="19" y="19"/>
                  </a:cubicBezTo>
                  <a:cubicBezTo>
                    <a:pt x="32" y="6"/>
                    <a:pt x="48" y="0"/>
                    <a:pt x="68" y="0"/>
                  </a:cubicBezTo>
                  <a:cubicBezTo>
                    <a:pt x="108" y="0"/>
                    <a:pt x="132" y="26"/>
                    <a:pt x="137" y="58"/>
                  </a:cubicBezTo>
                  <a:lnTo>
                    <a:pt x="108" y="58"/>
                  </a:lnTo>
                  <a:cubicBezTo>
                    <a:pt x="104" y="37"/>
                    <a:pt x="90" y="25"/>
                    <a:pt x="68" y="25"/>
                  </a:cubicBezTo>
                  <a:cubicBezTo>
                    <a:pt x="57" y="25"/>
                    <a:pt x="47" y="29"/>
                    <a:pt x="40" y="37"/>
                  </a:cubicBezTo>
                  <a:cubicBezTo>
                    <a:pt x="31" y="47"/>
                    <a:pt x="29" y="58"/>
                    <a:pt x="29" y="96"/>
                  </a:cubicBezTo>
                  <a:cubicBezTo>
                    <a:pt x="29" y="134"/>
                    <a:pt x="31" y="145"/>
                    <a:pt x="40" y="155"/>
                  </a:cubicBezTo>
                  <a:cubicBezTo>
                    <a:pt x="47" y="163"/>
                    <a:pt x="57" y="167"/>
                    <a:pt x="68" y="167"/>
                  </a:cubicBezTo>
                  <a:cubicBezTo>
                    <a:pt x="81" y="167"/>
                    <a:pt x="92" y="162"/>
                    <a:pt x="100" y="153"/>
                  </a:cubicBezTo>
                  <a:cubicBezTo>
                    <a:pt x="106" y="145"/>
                    <a:pt x="109" y="136"/>
                    <a:pt x="109" y="123"/>
                  </a:cubicBezTo>
                  <a:lnTo>
                    <a:pt x="109" y="113"/>
                  </a:lnTo>
                  <a:lnTo>
                    <a:pt x="68" y="113"/>
                  </a:lnTo>
                  <a:lnTo>
                    <a:pt x="68" y="88"/>
                  </a:lnTo>
                  <a:lnTo>
                    <a:pt x="138" y="88"/>
                  </a:lnTo>
                  <a:lnTo>
                    <a:pt x="138" y="117"/>
                  </a:lnTo>
                  <a:cubicBezTo>
                    <a:pt x="138" y="142"/>
                    <a:pt x="133" y="157"/>
                    <a:pt x="121" y="171"/>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8"/>
            <p:cNvSpPr>
              <a:spLocks noEditPoints="1"/>
            </p:cNvSpPr>
            <p:nvPr userDrawn="1"/>
          </p:nvSpPr>
          <p:spPr bwMode="auto">
            <a:xfrm>
              <a:off x="936" y="23"/>
              <a:ext cx="80" cy="117"/>
            </a:xfrm>
            <a:custGeom>
              <a:avLst/>
              <a:gdLst>
                <a:gd name="T0" fmla="*/ 132 w 132"/>
                <a:gd name="T1" fmla="*/ 49 h 189"/>
                <a:gd name="T2" fmla="*/ 132 w 132"/>
                <a:gd name="T3" fmla="*/ 49 h 189"/>
                <a:gd name="T4" fmla="*/ 120 w 132"/>
                <a:gd name="T5" fmla="*/ 23 h 189"/>
                <a:gd name="T6" fmla="*/ 66 w 132"/>
                <a:gd name="T7" fmla="*/ 0 h 189"/>
                <a:gd name="T8" fmla="*/ 0 w 132"/>
                <a:gd name="T9" fmla="*/ 0 h 189"/>
                <a:gd name="T10" fmla="*/ 0 w 132"/>
                <a:gd name="T11" fmla="*/ 189 h 189"/>
                <a:gd name="T12" fmla="*/ 66 w 132"/>
                <a:gd name="T13" fmla="*/ 189 h 189"/>
                <a:gd name="T14" fmla="*/ 106 w 132"/>
                <a:gd name="T15" fmla="*/ 178 h 189"/>
                <a:gd name="T16" fmla="*/ 132 w 132"/>
                <a:gd name="T17" fmla="*/ 49 h 189"/>
                <a:gd name="T18" fmla="*/ 63 w 132"/>
                <a:gd name="T19" fmla="*/ 163 h 189"/>
                <a:gd name="T20" fmla="*/ 63 w 132"/>
                <a:gd name="T21" fmla="*/ 163 h 189"/>
                <a:gd name="T22" fmla="*/ 28 w 132"/>
                <a:gd name="T23" fmla="*/ 163 h 189"/>
                <a:gd name="T24" fmla="*/ 28 w 132"/>
                <a:gd name="T25" fmla="*/ 25 h 189"/>
                <a:gd name="T26" fmla="*/ 63 w 132"/>
                <a:gd name="T27" fmla="*/ 25 h 189"/>
                <a:gd name="T28" fmla="*/ 96 w 132"/>
                <a:gd name="T29" fmla="*/ 38 h 189"/>
                <a:gd name="T30" fmla="*/ 106 w 132"/>
                <a:gd name="T31" fmla="*/ 94 h 189"/>
                <a:gd name="T32" fmla="*/ 96 w 132"/>
                <a:gd name="T33" fmla="*/ 150 h 189"/>
                <a:gd name="T34" fmla="*/ 63 w 132"/>
                <a:gd name="T35" fmla="*/ 16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89">
                  <a:moveTo>
                    <a:pt x="132" y="49"/>
                  </a:moveTo>
                  <a:lnTo>
                    <a:pt x="132" y="49"/>
                  </a:lnTo>
                  <a:cubicBezTo>
                    <a:pt x="130" y="39"/>
                    <a:pt x="126" y="30"/>
                    <a:pt x="120" y="23"/>
                  </a:cubicBezTo>
                  <a:cubicBezTo>
                    <a:pt x="107" y="6"/>
                    <a:pt x="90" y="0"/>
                    <a:pt x="66" y="0"/>
                  </a:cubicBezTo>
                  <a:lnTo>
                    <a:pt x="0" y="0"/>
                  </a:lnTo>
                  <a:lnTo>
                    <a:pt x="0" y="189"/>
                  </a:lnTo>
                  <a:lnTo>
                    <a:pt x="66" y="189"/>
                  </a:lnTo>
                  <a:cubicBezTo>
                    <a:pt x="82" y="189"/>
                    <a:pt x="95" y="185"/>
                    <a:pt x="106" y="178"/>
                  </a:cubicBezTo>
                  <a:lnTo>
                    <a:pt x="132" y="49"/>
                  </a:lnTo>
                  <a:close/>
                  <a:moveTo>
                    <a:pt x="63" y="163"/>
                  </a:moveTo>
                  <a:lnTo>
                    <a:pt x="63" y="163"/>
                  </a:lnTo>
                  <a:lnTo>
                    <a:pt x="28" y="163"/>
                  </a:lnTo>
                  <a:lnTo>
                    <a:pt x="28" y="25"/>
                  </a:lnTo>
                  <a:lnTo>
                    <a:pt x="63" y="25"/>
                  </a:lnTo>
                  <a:cubicBezTo>
                    <a:pt x="77" y="25"/>
                    <a:pt x="88" y="28"/>
                    <a:pt x="96" y="38"/>
                  </a:cubicBezTo>
                  <a:cubicBezTo>
                    <a:pt x="105" y="48"/>
                    <a:pt x="106" y="66"/>
                    <a:pt x="106" y="94"/>
                  </a:cubicBezTo>
                  <a:cubicBezTo>
                    <a:pt x="106" y="122"/>
                    <a:pt x="105" y="140"/>
                    <a:pt x="96" y="150"/>
                  </a:cubicBezTo>
                  <a:cubicBezTo>
                    <a:pt x="88" y="160"/>
                    <a:pt x="77" y="163"/>
                    <a:pt x="63" y="163"/>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9"/>
            <p:cNvSpPr>
              <a:spLocks/>
            </p:cNvSpPr>
            <p:nvPr userDrawn="1"/>
          </p:nvSpPr>
          <p:spPr bwMode="auto">
            <a:xfrm>
              <a:off x="1010" y="23"/>
              <a:ext cx="75" cy="117"/>
            </a:xfrm>
            <a:custGeom>
              <a:avLst/>
              <a:gdLst>
                <a:gd name="T0" fmla="*/ 38 w 124"/>
                <a:gd name="T1" fmla="*/ 0 h 189"/>
                <a:gd name="T2" fmla="*/ 38 w 124"/>
                <a:gd name="T3" fmla="*/ 0 h 189"/>
                <a:gd name="T4" fmla="*/ 0 w 124"/>
                <a:gd name="T5" fmla="*/ 189 h 189"/>
                <a:gd name="T6" fmla="*/ 18 w 124"/>
                <a:gd name="T7" fmla="*/ 189 h 189"/>
                <a:gd name="T8" fmla="*/ 26 w 124"/>
                <a:gd name="T9" fmla="*/ 150 h 189"/>
                <a:gd name="T10" fmla="*/ 57 w 124"/>
                <a:gd name="T11" fmla="*/ 121 h 189"/>
                <a:gd name="T12" fmla="*/ 85 w 124"/>
                <a:gd name="T13" fmla="*/ 189 h 189"/>
                <a:gd name="T14" fmla="*/ 107 w 124"/>
                <a:gd name="T15" fmla="*/ 189 h 189"/>
                <a:gd name="T16" fmla="*/ 71 w 124"/>
                <a:gd name="T17" fmla="*/ 109 h 189"/>
                <a:gd name="T18" fmla="*/ 124 w 124"/>
                <a:gd name="T19" fmla="*/ 57 h 189"/>
                <a:gd name="T20" fmla="*/ 100 w 124"/>
                <a:gd name="T21" fmla="*/ 57 h 189"/>
                <a:gd name="T22" fmla="*/ 31 w 124"/>
                <a:gd name="T23" fmla="*/ 125 h 189"/>
                <a:gd name="T24" fmla="*/ 56 w 124"/>
                <a:gd name="T25" fmla="*/ 0 h 189"/>
                <a:gd name="T26" fmla="*/ 38 w 12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89">
                  <a:moveTo>
                    <a:pt x="38" y="0"/>
                  </a:moveTo>
                  <a:lnTo>
                    <a:pt x="38" y="0"/>
                  </a:lnTo>
                  <a:lnTo>
                    <a:pt x="0" y="189"/>
                  </a:lnTo>
                  <a:lnTo>
                    <a:pt x="18" y="189"/>
                  </a:lnTo>
                  <a:lnTo>
                    <a:pt x="26" y="150"/>
                  </a:lnTo>
                  <a:lnTo>
                    <a:pt x="57" y="121"/>
                  </a:lnTo>
                  <a:lnTo>
                    <a:pt x="85" y="189"/>
                  </a:lnTo>
                  <a:lnTo>
                    <a:pt x="107" y="189"/>
                  </a:lnTo>
                  <a:lnTo>
                    <a:pt x="71" y="109"/>
                  </a:lnTo>
                  <a:lnTo>
                    <a:pt x="124" y="57"/>
                  </a:lnTo>
                  <a:lnTo>
                    <a:pt x="100" y="57"/>
                  </a:lnTo>
                  <a:lnTo>
                    <a:pt x="31" y="125"/>
                  </a:lnTo>
                  <a:lnTo>
                    <a:pt x="56" y="0"/>
                  </a:lnTo>
                  <a:lnTo>
                    <a:pt x="38"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0"/>
            <p:cNvSpPr>
              <a:spLocks noEditPoints="1"/>
            </p:cNvSpPr>
            <p:nvPr userDrawn="1"/>
          </p:nvSpPr>
          <p:spPr bwMode="auto">
            <a:xfrm>
              <a:off x="1087" y="24"/>
              <a:ext cx="35" cy="116"/>
            </a:xfrm>
            <a:custGeom>
              <a:avLst/>
              <a:gdLst>
                <a:gd name="T0" fmla="*/ 35 w 57"/>
                <a:gd name="T1" fmla="*/ 0 h 188"/>
                <a:gd name="T2" fmla="*/ 35 w 57"/>
                <a:gd name="T3" fmla="*/ 0 h 188"/>
                <a:gd name="T4" fmla="*/ 32 w 57"/>
                <a:gd name="T5" fmla="*/ 19 h 188"/>
                <a:gd name="T6" fmla="*/ 53 w 57"/>
                <a:gd name="T7" fmla="*/ 19 h 188"/>
                <a:gd name="T8" fmla="*/ 57 w 57"/>
                <a:gd name="T9" fmla="*/ 0 h 188"/>
                <a:gd name="T10" fmla="*/ 35 w 57"/>
                <a:gd name="T11" fmla="*/ 0 h 188"/>
                <a:gd name="T12" fmla="*/ 26 w 57"/>
                <a:gd name="T13" fmla="*/ 56 h 188"/>
                <a:gd name="T14" fmla="*/ 26 w 57"/>
                <a:gd name="T15" fmla="*/ 56 h 188"/>
                <a:gd name="T16" fmla="*/ 0 w 57"/>
                <a:gd name="T17" fmla="*/ 188 h 188"/>
                <a:gd name="T18" fmla="*/ 18 w 57"/>
                <a:gd name="T19" fmla="*/ 188 h 188"/>
                <a:gd name="T20" fmla="*/ 44 w 57"/>
                <a:gd name="T21" fmla="*/ 56 h 188"/>
                <a:gd name="T22" fmla="*/ 26 w 57"/>
                <a:gd name="T23" fmla="*/ 5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88">
                  <a:moveTo>
                    <a:pt x="35" y="0"/>
                  </a:moveTo>
                  <a:lnTo>
                    <a:pt x="35" y="0"/>
                  </a:lnTo>
                  <a:lnTo>
                    <a:pt x="32" y="19"/>
                  </a:lnTo>
                  <a:lnTo>
                    <a:pt x="53" y="19"/>
                  </a:lnTo>
                  <a:lnTo>
                    <a:pt x="57" y="0"/>
                  </a:lnTo>
                  <a:lnTo>
                    <a:pt x="35" y="0"/>
                  </a:lnTo>
                  <a:close/>
                  <a:moveTo>
                    <a:pt x="26" y="56"/>
                  </a:moveTo>
                  <a:lnTo>
                    <a:pt x="26" y="56"/>
                  </a:lnTo>
                  <a:lnTo>
                    <a:pt x="0" y="188"/>
                  </a:lnTo>
                  <a:lnTo>
                    <a:pt x="18" y="188"/>
                  </a:lnTo>
                  <a:lnTo>
                    <a:pt x="44" y="56"/>
                  </a:lnTo>
                  <a:lnTo>
                    <a:pt x="26" y="56"/>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426622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Width Head, Copy + Visual">
    <p:spTree>
      <p:nvGrpSpPr>
        <p:cNvPr id="1" name=""/>
        <p:cNvGrpSpPr/>
        <p:nvPr/>
      </p:nvGrpSpPr>
      <p:grpSpPr>
        <a:xfrm>
          <a:off x="0" y="0"/>
          <a:ext cx="0" cy="0"/>
          <a:chOff x="0" y="0"/>
          <a:chExt cx="0" cy="0"/>
        </a:xfrm>
      </p:grpSpPr>
      <p:sp>
        <p:nvSpPr>
          <p:cNvPr id="4" name="Footer Placeholder 3"/>
          <p:cNvSpPr>
            <a:spLocks noGrp="1"/>
          </p:cNvSpPr>
          <p:nvPr>
            <p:ph type="ftr" sz="quarter" idx="14"/>
          </p:nvPr>
        </p:nvSpPr>
        <p:spPr/>
        <p:txBody>
          <a:bodyPr/>
          <a:lstStyle/>
          <a:p>
            <a:pPr algn="r"/>
            <a:r>
              <a:rPr lang="en-US" dirty="0" smtClean="0">
                <a:solidFill>
                  <a:srgbClr val="000000"/>
                </a:solidFill>
              </a:rPr>
              <a:t>© Bill &amp; Melinda Gates Foundation      |</a:t>
            </a:r>
            <a:endParaRPr lang="en-US" dirty="0">
              <a:solidFill>
                <a:srgbClr val="000000"/>
              </a:solidFill>
            </a:endParaRPr>
          </a:p>
        </p:txBody>
      </p:sp>
      <p:sp>
        <p:nvSpPr>
          <p:cNvPr id="5" name="Slide Number Placeholder 4"/>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8" name="Content Placeholder 7"/>
          <p:cNvSpPr>
            <a:spLocks noGrp="1"/>
          </p:cNvSpPr>
          <p:nvPr>
            <p:ph sz="quarter" idx="18" hasCustomPrompt="1"/>
          </p:nvPr>
        </p:nvSpPr>
        <p:spPr>
          <a:xfrm>
            <a:off x="373373" y="1464213"/>
            <a:ext cx="8332250" cy="3203264"/>
          </a:xfrm>
        </p:spPr>
        <p:txBody>
          <a:bodyPr/>
          <a:lstStyle>
            <a:lvl1pPr>
              <a:defRPr/>
            </a:lvl1pPr>
          </a:lstStyle>
          <a:p>
            <a:pPr lvl="0"/>
            <a:r>
              <a:rPr lang="en-US" dirty="0" smtClean="0"/>
              <a:t>Click to add text or images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ext Placeholder 2"/>
          <p:cNvSpPr>
            <a:spLocks noGrp="1"/>
          </p:cNvSpPr>
          <p:nvPr>
            <p:ph type="body" sz="quarter" idx="16" hasCustomPrompt="1"/>
          </p:nvPr>
        </p:nvSpPr>
        <p:spPr>
          <a:xfrm>
            <a:off x="365125" y="871710"/>
            <a:ext cx="8329613" cy="450099"/>
          </a:xfrm>
        </p:spPr>
        <p:txBody>
          <a:bodyPr/>
          <a:lstStyle>
            <a:lvl1pPr marL="0" indent="0">
              <a:buNone/>
              <a:defRPr sz="1250" baseline="0"/>
            </a:lvl1pPr>
            <a:lvl2pPr marL="0" indent="0">
              <a:buFont typeface="Arial" panose="020B0604020202020204" pitchFamily="34" charset="0"/>
              <a:buNone/>
              <a:defRPr sz="1250"/>
            </a:lvl2pPr>
            <a:lvl3pPr marL="0" indent="0">
              <a:buNone/>
              <a:defRPr sz="1250"/>
            </a:lvl3pPr>
            <a:lvl4pPr marL="0" indent="0">
              <a:buNone/>
              <a:defRPr sz="1250"/>
            </a:lvl4pPr>
            <a:lvl5pPr marL="0" indent="0">
              <a:buNone/>
              <a:defRPr sz="1250"/>
            </a:lvl5pPr>
          </a:lstStyle>
          <a:p>
            <a:pPr lvl="0"/>
            <a:r>
              <a:rPr lang="en-US" dirty="0" smtClean="0"/>
              <a:t>Insert sub-headline or explanatory copy here – up to 2 full-width lines.</a:t>
            </a:r>
            <a:endParaRPr lang="en-US" dirty="0"/>
          </a:p>
        </p:txBody>
      </p:sp>
      <p:sp>
        <p:nvSpPr>
          <p:cNvPr id="6" name="Title 5"/>
          <p:cNvSpPr>
            <a:spLocks noGrp="1"/>
          </p:cNvSpPr>
          <p:nvPr>
            <p:ph type="title" hasCustomPrompt="1"/>
          </p:nvPr>
        </p:nvSpPr>
        <p:spPr>
          <a:xfrm>
            <a:off x="365124" y="484632"/>
            <a:ext cx="8329613" cy="381930"/>
          </a:xfrm>
        </p:spPr>
        <p:txBody>
          <a:bodyPr/>
          <a:lstStyle>
            <a:lvl1pPr>
              <a:defRPr baseline="0"/>
            </a:lvl1pPr>
          </a:lstStyle>
          <a:p>
            <a:r>
              <a:rPr lang="en-US" smtClean="0"/>
              <a:t>INSERT HEADLINE HERE – UP TO 1 FULL-WIDTH LINE</a:t>
            </a:r>
            <a:endParaRPr lang="en-US"/>
          </a:p>
        </p:txBody>
      </p:sp>
      <p:pic>
        <p:nvPicPr>
          <p:cNvPr id="16" name="Picture 5" descr="http://buyersmeetingpoint.com/images/stories/pareto-principle.gif"/>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5124" y="4861237"/>
            <a:ext cx="365760" cy="261257"/>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15" name="HBGDki"/>
          <p:cNvGrpSpPr>
            <a:grpSpLocks noChangeAspect="1"/>
          </p:cNvGrpSpPr>
          <p:nvPr userDrawn="1"/>
        </p:nvGrpSpPr>
        <p:grpSpPr bwMode="auto">
          <a:xfrm>
            <a:off x="389475" y="91440"/>
            <a:ext cx="763588" cy="188913"/>
            <a:chOff x="641" y="22"/>
            <a:chExt cx="481" cy="119"/>
          </a:xfrm>
        </p:grpSpPr>
        <p:sp>
          <p:nvSpPr>
            <p:cNvPr id="17" name="Freeform 16"/>
            <p:cNvSpPr>
              <a:spLocks/>
            </p:cNvSpPr>
            <p:nvPr userDrawn="1"/>
          </p:nvSpPr>
          <p:spPr bwMode="auto">
            <a:xfrm>
              <a:off x="641" y="23"/>
              <a:ext cx="81" cy="117"/>
            </a:xfrm>
            <a:custGeom>
              <a:avLst/>
              <a:gdLst>
                <a:gd name="T0" fmla="*/ 105 w 134"/>
                <a:gd name="T1" fmla="*/ 0 h 189"/>
                <a:gd name="T2" fmla="*/ 105 w 134"/>
                <a:gd name="T3" fmla="*/ 0 h 189"/>
                <a:gd name="T4" fmla="*/ 105 w 134"/>
                <a:gd name="T5" fmla="*/ 80 h 189"/>
                <a:gd name="T6" fmla="*/ 28 w 134"/>
                <a:gd name="T7" fmla="*/ 80 h 189"/>
                <a:gd name="T8" fmla="*/ 28 w 134"/>
                <a:gd name="T9" fmla="*/ 0 h 189"/>
                <a:gd name="T10" fmla="*/ 0 w 134"/>
                <a:gd name="T11" fmla="*/ 0 h 189"/>
                <a:gd name="T12" fmla="*/ 0 w 134"/>
                <a:gd name="T13" fmla="*/ 189 h 189"/>
                <a:gd name="T14" fmla="*/ 28 w 134"/>
                <a:gd name="T15" fmla="*/ 189 h 189"/>
                <a:gd name="T16" fmla="*/ 28 w 134"/>
                <a:gd name="T17" fmla="*/ 106 h 189"/>
                <a:gd name="T18" fmla="*/ 105 w 134"/>
                <a:gd name="T19" fmla="*/ 106 h 189"/>
                <a:gd name="T20" fmla="*/ 105 w 134"/>
                <a:gd name="T21" fmla="*/ 189 h 189"/>
                <a:gd name="T22" fmla="*/ 134 w 134"/>
                <a:gd name="T23" fmla="*/ 189 h 189"/>
                <a:gd name="T24" fmla="*/ 134 w 134"/>
                <a:gd name="T25" fmla="*/ 0 h 189"/>
                <a:gd name="T26" fmla="*/ 105 w 13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89">
                  <a:moveTo>
                    <a:pt x="105" y="0"/>
                  </a:moveTo>
                  <a:lnTo>
                    <a:pt x="105" y="0"/>
                  </a:lnTo>
                  <a:lnTo>
                    <a:pt x="105" y="80"/>
                  </a:lnTo>
                  <a:lnTo>
                    <a:pt x="28" y="80"/>
                  </a:lnTo>
                  <a:lnTo>
                    <a:pt x="28" y="0"/>
                  </a:lnTo>
                  <a:lnTo>
                    <a:pt x="0" y="0"/>
                  </a:lnTo>
                  <a:lnTo>
                    <a:pt x="0" y="189"/>
                  </a:lnTo>
                  <a:lnTo>
                    <a:pt x="28" y="189"/>
                  </a:lnTo>
                  <a:lnTo>
                    <a:pt x="28" y="106"/>
                  </a:lnTo>
                  <a:lnTo>
                    <a:pt x="105" y="106"/>
                  </a:lnTo>
                  <a:lnTo>
                    <a:pt x="105" y="189"/>
                  </a:lnTo>
                  <a:lnTo>
                    <a:pt x="134" y="189"/>
                  </a:lnTo>
                  <a:lnTo>
                    <a:pt x="134" y="0"/>
                  </a:lnTo>
                  <a:lnTo>
                    <a:pt x="105"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6"/>
            <p:cNvSpPr>
              <a:spLocks noEditPoints="1"/>
            </p:cNvSpPr>
            <p:nvPr userDrawn="1"/>
          </p:nvSpPr>
          <p:spPr bwMode="auto">
            <a:xfrm>
              <a:off x="739" y="23"/>
              <a:ext cx="82" cy="117"/>
            </a:xfrm>
            <a:custGeom>
              <a:avLst/>
              <a:gdLst>
                <a:gd name="T0" fmla="*/ 77 w 135"/>
                <a:gd name="T1" fmla="*/ 189 h 189"/>
                <a:gd name="T2" fmla="*/ 77 w 135"/>
                <a:gd name="T3" fmla="*/ 189 h 189"/>
                <a:gd name="T4" fmla="*/ 0 w 135"/>
                <a:gd name="T5" fmla="*/ 189 h 189"/>
                <a:gd name="T6" fmla="*/ 0 w 135"/>
                <a:gd name="T7" fmla="*/ 0 h 189"/>
                <a:gd name="T8" fmla="*/ 74 w 135"/>
                <a:gd name="T9" fmla="*/ 0 h 189"/>
                <a:gd name="T10" fmla="*/ 132 w 135"/>
                <a:gd name="T11" fmla="*/ 51 h 189"/>
                <a:gd name="T12" fmla="*/ 106 w 135"/>
                <a:gd name="T13" fmla="*/ 91 h 189"/>
                <a:gd name="T14" fmla="*/ 135 w 135"/>
                <a:gd name="T15" fmla="*/ 135 h 189"/>
                <a:gd name="T16" fmla="*/ 77 w 135"/>
                <a:gd name="T17" fmla="*/ 189 h 189"/>
                <a:gd name="T18" fmla="*/ 72 w 135"/>
                <a:gd name="T19" fmla="*/ 25 h 189"/>
                <a:gd name="T20" fmla="*/ 72 w 135"/>
                <a:gd name="T21" fmla="*/ 25 h 189"/>
                <a:gd name="T22" fmla="*/ 29 w 135"/>
                <a:gd name="T23" fmla="*/ 25 h 189"/>
                <a:gd name="T24" fmla="*/ 29 w 135"/>
                <a:gd name="T25" fmla="*/ 79 h 189"/>
                <a:gd name="T26" fmla="*/ 72 w 135"/>
                <a:gd name="T27" fmla="*/ 79 h 189"/>
                <a:gd name="T28" fmla="*/ 103 w 135"/>
                <a:gd name="T29" fmla="*/ 52 h 189"/>
                <a:gd name="T30" fmla="*/ 72 w 135"/>
                <a:gd name="T31" fmla="*/ 25 h 189"/>
                <a:gd name="T32" fmla="*/ 75 w 135"/>
                <a:gd name="T33" fmla="*/ 105 h 189"/>
                <a:gd name="T34" fmla="*/ 75 w 135"/>
                <a:gd name="T35" fmla="*/ 105 h 189"/>
                <a:gd name="T36" fmla="*/ 29 w 135"/>
                <a:gd name="T37" fmla="*/ 105 h 189"/>
                <a:gd name="T38" fmla="*/ 29 w 135"/>
                <a:gd name="T39" fmla="*/ 163 h 189"/>
                <a:gd name="T40" fmla="*/ 75 w 135"/>
                <a:gd name="T41" fmla="*/ 163 h 189"/>
                <a:gd name="T42" fmla="*/ 106 w 135"/>
                <a:gd name="T43" fmla="*/ 134 h 189"/>
                <a:gd name="T44" fmla="*/ 75 w 135"/>
                <a:gd name="T45" fmla="*/ 10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189">
                  <a:moveTo>
                    <a:pt x="77" y="189"/>
                  </a:moveTo>
                  <a:lnTo>
                    <a:pt x="77" y="189"/>
                  </a:lnTo>
                  <a:lnTo>
                    <a:pt x="0" y="189"/>
                  </a:lnTo>
                  <a:lnTo>
                    <a:pt x="0" y="0"/>
                  </a:lnTo>
                  <a:lnTo>
                    <a:pt x="74" y="0"/>
                  </a:lnTo>
                  <a:cubicBezTo>
                    <a:pt x="109" y="0"/>
                    <a:pt x="132" y="19"/>
                    <a:pt x="132" y="51"/>
                  </a:cubicBezTo>
                  <a:cubicBezTo>
                    <a:pt x="132" y="72"/>
                    <a:pt x="119" y="86"/>
                    <a:pt x="106" y="91"/>
                  </a:cubicBezTo>
                  <a:cubicBezTo>
                    <a:pt x="121" y="97"/>
                    <a:pt x="135" y="111"/>
                    <a:pt x="135" y="135"/>
                  </a:cubicBezTo>
                  <a:cubicBezTo>
                    <a:pt x="135" y="170"/>
                    <a:pt x="111" y="189"/>
                    <a:pt x="77" y="189"/>
                  </a:cubicBezTo>
                  <a:close/>
                  <a:moveTo>
                    <a:pt x="72" y="25"/>
                  </a:moveTo>
                  <a:lnTo>
                    <a:pt x="72" y="25"/>
                  </a:lnTo>
                  <a:lnTo>
                    <a:pt x="29" y="25"/>
                  </a:lnTo>
                  <a:lnTo>
                    <a:pt x="29" y="79"/>
                  </a:lnTo>
                  <a:lnTo>
                    <a:pt x="72" y="79"/>
                  </a:lnTo>
                  <a:cubicBezTo>
                    <a:pt x="90" y="79"/>
                    <a:pt x="103" y="70"/>
                    <a:pt x="103" y="52"/>
                  </a:cubicBezTo>
                  <a:cubicBezTo>
                    <a:pt x="103" y="34"/>
                    <a:pt x="90" y="25"/>
                    <a:pt x="72" y="25"/>
                  </a:cubicBezTo>
                  <a:close/>
                  <a:moveTo>
                    <a:pt x="75" y="105"/>
                  </a:moveTo>
                  <a:lnTo>
                    <a:pt x="75" y="105"/>
                  </a:lnTo>
                  <a:lnTo>
                    <a:pt x="29" y="105"/>
                  </a:lnTo>
                  <a:lnTo>
                    <a:pt x="29" y="163"/>
                  </a:lnTo>
                  <a:lnTo>
                    <a:pt x="75" y="163"/>
                  </a:lnTo>
                  <a:cubicBezTo>
                    <a:pt x="95" y="163"/>
                    <a:pt x="106" y="151"/>
                    <a:pt x="106" y="134"/>
                  </a:cubicBezTo>
                  <a:cubicBezTo>
                    <a:pt x="106" y="117"/>
                    <a:pt x="95" y="105"/>
                    <a:pt x="75" y="105"/>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7"/>
            <p:cNvSpPr>
              <a:spLocks/>
            </p:cNvSpPr>
            <p:nvPr userDrawn="1"/>
          </p:nvSpPr>
          <p:spPr bwMode="auto">
            <a:xfrm>
              <a:off x="835" y="22"/>
              <a:ext cx="84" cy="119"/>
            </a:xfrm>
            <a:custGeom>
              <a:avLst/>
              <a:gdLst>
                <a:gd name="T0" fmla="*/ 121 w 138"/>
                <a:gd name="T1" fmla="*/ 171 h 193"/>
                <a:gd name="T2" fmla="*/ 121 w 138"/>
                <a:gd name="T3" fmla="*/ 171 h 193"/>
                <a:gd name="T4" fmla="*/ 68 w 138"/>
                <a:gd name="T5" fmla="*/ 193 h 193"/>
                <a:gd name="T6" fmla="*/ 19 w 138"/>
                <a:gd name="T7" fmla="*/ 173 h 193"/>
                <a:gd name="T8" fmla="*/ 0 w 138"/>
                <a:gd name="T9" fmla="*/ 96 h 193"/>
                <a:gd name="T10" fmla="*/ 19 w 138"/>
                <a:gd name="T11" fmla="*/ 19 h 193"/>
                <a:gd name="T12" fmla="*/ 68 w 138"/>
                <a:gd name="T13" fmla="*/ 0 h 193"/>
                <a:gd name="T14" fmla="*/ 137 w 138"/>
                <a:gd name="T15" fmla="*/ 58 h 193"/>
                <a:gd name="T16" fmla="*/ 108 w 138"/>
                <a:gd name="T17" fmla="*/ 58 h 193"/>
                <a:gd name="T18" fmla="*/ 68 w 138"/>
                <a:gd name="T19" fmla="*/ 25 h 193"/>
                <a:gd name="T20" fmla="*/ 40 w 138"/>
                <a:gd name="T21" fmla="*/ 37 h 193"/>
                <a:gd name="T22" fmla="*/ 29 w 138"/>
                <a:gd name="T23" fmla="*/ 96 h 193"/>
                <a:gd name="T24" fmla="*/ 40 w 138"/>
                <a:gd name="T25" fmla="*/ 155 h 193"/>
                <a:gd name="T26" fmla="*/ 68 w 138"/>
                <a:gd name="T27" fmla="*/ 167 h 193"/>
                <a:gd name="T28" fmla="*/ 100 w 138"/>
                <a:gd name="T29" fmla="*/ 153 h 193"/>
                <a:gd name="T30" fmla="*/ 109 w 138"/>
                <a:gd name="T31" fmla="*/ 123 h 193"/>
                <a:gd name="T32" fmla="*/ 109 w 138"/>
                <a:gd name="T33" fmla="*/ 113 h 193"/>
                <a:gd name="T34" fmla="*/ 68 w 138"/>
                <a:gd name="T35" fmla="*/ 113 h 193"/>
                <a:gd name="T36" fmla="*/ 68 w 138"/>
                <a:gd name="T37" fmla="*/ 88 h 193"/>
                <a:gd name="T38" fmla="*/ 138 w 138"/>
                <a:gd name="T39" fmla="*/ 88 h 193"/>
                <a:gd name="T40" fmla="*/ 138 w 138"/>
                <a:gd name="T41" fmla="*/ 117 h 193"/>
                <a:gd name="T42" fmla="*/ 121 w 138"/>
                <a:gd name="T43" fmla="*/ 17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93">
                  <a:moveTo>
                    <a:pt x="121" y="171"/>
                  </a:moveTo>
                  <a:lnTo>
                    <a:pt x="121" y="171"/>
                  </a:lnTo>
                  <a:cubicBezTo>
                    <a:pt x="106" y="186"/>
                    <a:pt x="88" y="193"/>
                    <a:pt x="68" y="193"/>
                  </a:cubicBezTo>
                  <a:cubicBezTo>
                    <a:pt x="48" y="193"/>
                    <a:pt x="32" y="186"/>
                    <a:pt x="19" y="173"/>
                  </a:cubicBezTo>
                  <a:cubicBezTo>
                    <a:pt x="1" y="155"/>
                    <a:pt x="0" y="136"/>
                    <a:pt x="0" y="96"/>
                  </a:cubicBezTo>
                  <a:cubicBezTo>
                    <a:pt x="0" y="56"/>
                    <a:pt x="1" y="37"/>
                    <a:pt x="19" y="19"/>
                  </a:cubicBezTo>
                  <a:cubicBezTo>
                    <a:pt x="32" y="6"/>
                    <a:pt x="48" y="0"/>
                    <a:pt x="68" y="0"/>
                  </a:cubicBezTo>
                  <a:cubicBezTo>
                    <a:pt x="108" y="0"/>
                    <a:pt x="132" y="26"/>
                    <a:pt x="137" y="58"/>
                  </a:cubicBezTo>
                  <a:lnTo>
                    <a:pt x="108" y="58"/>
                  </a:lnTo>
                  <a:cubicBezTo>
                    <a:pt x="104" y="37"/>
                    <a:pt x="90" y="25"/>
                    <a:pt x="68" y="25"/>
                  </a:cubicBezTo>
                  <a:cubicBezTo>
                    <a:pt x="57" y="25"/>
                    <a:pt x="47" y="29"/>
                    <a:pt x="40" y="37"/>
                  </a:cubicBezTo>
                  <a:cubicBezTo>
                    <a:pt x="31" y="47"/>
                    <a:pt x="29" y="58"/>
                    <a:pt x="29" y="96"/>
                  </a:cubicBezTo>
                  <a:cubicBezTo>
                    <a:pt x="29" y="134"/>
                    <a:pt x="31" y="145"/>
                    <a:pt x="40" y="155"/>
                  </a:cubicBezTo>
                  <a:cubicBezTo>
                    <a:pt x="47" y="163"/>
                    <a:pt x="57" y="167"/>
                    <a:pt x="68" y="167"/>
                  </a:cubicBezTo>
                  <a:cubicBezTo>
                    <a:pt x="81" y="167"/>
                    <a:pt x="92" y="162"/>
                    <a:pt x="100" y="153"/>
                  </a:cubicBezTo>
                  <a:cubicBezTo>
                    <a:pt x="106" y="145"/>
                    <a:pt x="109" y="136"/>
                    <a:pt x="109" y="123"/>
                  </a:cubicBezTo>
                  <a:lnTo>
                    <a:pt x="109" y="113"/>
                  </a:lnTo>
                  <a:lnTo>
                    <a:pt x="68" y="113"/>
                  </a:lnTo>
                  <a:lnTo>
                    <a:pt x="68" y="88"/>
                  </a:lnTo>
                  <a:lnTo>
                    <a:pt x="138" y="88"/>
                  </a:lnTo>
                  <a:lnTo>
                    <a:pt x="138" y="117"/>
                  </a:lnTo>
                  <a:cubicBezTo>
                    <a:pt x="138" y="142"/>
                    <a:pt x="133" y="157"/>
                    <a:pt x="121" y="171"/>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8"/>
            <p:cNvSpPr>
              <a:spLocks noEditPoints="1"/>
            </p:cNvSpPr>
            <p:nvPr userDrawn="1"/>
          </p:nvSpPr>
          <p:spPr bwMode="auto">
            <a:xfrm>
              <a:off x="936" y="23"/>
              <a:ext cx="80" cy="117"/>
            </a:xfrm>
            <a:custGeom>
              <a:avLst/>
              <a:gdLst>
                <a:gd name="T0" fmla="*/ 132 w 132"/>
                <a:gd name="T1" fmla="*/ 49 h 189"/>
                <a:gd name="T2" fmla="*/ 132 w 132"/>
                <a:gd name="T3" fmla="*/ 49 h 189"/>
                <a:gd name="T4" fmla="*/ 120 w 132"/>
                <a:gd name="T5" fmla="*/ 23 h 189"/>
                <a:gd name="T6" fmla="*/ 66 w 132"/>
                <a:gd name="T7" fmla="*/ 0 h 189"/>
                <a:gd name="T8" fmla="*/ 0 w 132"/>
                <a:gd name="T9" fmla="*/ 0 h 189"/>
                <a:gd name="T10" fmla="*/ 0 w 132"/>
                <a:gd name="T11" fmla="*/ 189 h 189"/>
                <a:gd name="T12" fmla="*/ 66 w 132"/>
                <a:gd name="T13" fmla="*/ 189 h 189"/>
                <a:gd name="T14" fmla="*/ 106 w 132"/>
                <a:gd name="T15" fmla="*/ 178 h 189"/>
                <a:gd name="T16" fmla="*/ 132 w 132"/>
                <a:gd name="T17" fmla="*/ 49 h 189"/>
                <a:gd name="T18" fmla="*/ 63 w 132"/>
                <a:gd name="T19" fmla="*/ 163 h 189"/>
                <a:gd name="T20" fmla="*/ 63 w 132"/>
                <a:gd name="T21" fmla="*/ 163 h 189"/>
                <a:gd name="T22" fmla="*/ 28 w 132"/>
                <a:gd name="T23" fmla="*/ 163 h 189"/>
                <a:gd name="T24" fmla="*/ 28 w 132"/>
                <a:gd name="T25" fmla="*/ 25 h 189"/>
                <a:gd name="T26" fmla="*/ 63 w 132"/>
                <a:gd name="T27" fmla="*/ 25 h 189"/>
                <a:gd name="T28" fmla="*/ 96 w 132"/>
                <a:gd name="T29" fmla="*/ 38 h 189"/>
                <a:gd name="T30" fmla="*/ 106 w 132"/>
                <a:gd name="T31" fmla="*/ 94 h 189"/>
                <a:gd name="T32" fmla="*/ 96 w 132"/>
                <a:gd name="T33" fmla="*/ 150 h 189"/>
                <a:gd name="T34" fmla="*/ 63 w 132"/>
                <a:gd name="T35" fmla="*/ 16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89">
                  <a:moveTo>
                    <a:pt x="132" y="49"/>
                  </a:moveTo>
                  <a:lnTo>
                    <a:pt x="132" y="49"/>
                  </a:lnTo>
                  <a:cubicBezTo>
                    <a:pt x="130" y="39"/>
                    <a:pt x="126" y="30"/>
                    <a:pt x="120" y="23"/>
                  </a:cubicBezTo>
                  <a:cubicBezTo>
                    <a:pt x="107" y="6"/>
                    <a:pt x="90" y="0"/>
                    <a:pt x="66" y="0"/>
                  </a:cubicBezTo>
                  <a:lnTo>
                    <a:pt x="0" y="0"/>
                  </a:lnTo>
                  <a:lnTo>
                    <a:pt x="0" y="189"/>
                  </a:lnTo>
                  <a:lnTo>
                    <a:pt x="66" y="189"/>
                  </a:lnTo>
                  <a:cubicBezTo>
                    <a:pt x="82" y="189"/>
                    <a:pt x="95" y="185"/>
                    <a:pt x="106" y="178"/>
                  </a:cubicBezTo>
                  <a:lnTo>
                    <a:pt x="132" y="49"/>
                  </a:lnTo>
                  <a:close/>
                  <a:moveTo>
                    <a:pt x="63" y="163"/>
                  </a:moveTo>
                  <a:lnTo>
                    <a:pt x="63" y="163"/>
                  </a:lnTo>
                  <a:lnTo>
                    <a:pt x="28" y="163"/>
                  </a:lnTo>
                  <a:lnTo>
                    <a:pt x="28" y="25"/>
                  </a:lnTo>
                  <a:lnTo>
                    <a:pt x="63" y="25"/>
                  </a:lnTo>
                  <a:cubicBezTo>
                    <a:pt x="77" y="25"/>
                    <a:pt x="88" y="28"/>
                    <a:pt x="96" y="38"/>
                  </a:cubicBezTo>
                  <a:cubicBezTo>
                    <a:pt x="105" y="48"/>
                    <a:pt x="106" y="66"/>
                    <a:pt x="106" y="94"/>
                  </a:cubicBezTo>
                  <a:cubicBezTo>
                    <a:pt x="106" y="122"/>
                    <a:pt x="105" y="140"/>
                    <a:pt x="96" y="150"/>
                  </a:cubicBezTo>
                  <a:cubicBezTo>
                    <a:pt x="88" y="160"/>
                    <a:pt x="77" y="163"/>
                    <a:pt x="63" y="163"/>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9"/>
            <p:cNvSpPr>
              <a:spLocks/>
            </p:cNvSpPr>
            <p:nvPr userDrawn="1"/>
          </p:nvSpPr>
          <p:spPr bwMode="auto">
            <a:xfrm>
              <a:off x="1010" y="23"/>
              <a:ext cx="75" cy="117"/>
            </a:xfrm>
            <a:custGeom>
              <a:avLst/>
              <a:gdLst>
                <a:gd name="T0" fmla="*/ 38 w 124"/>
                <a:gd name="T1" fmla="*/ 0 h 189"/>
                <a:gd name="T2" fmla="*/ 38 w 124"/>
                <a:gd name="T3" fmla="*/ 0 h 189"/>
                <a:gd name="T4" fmla="*/ 0 w 124"/>
                <a:gd name="T5" fmla="*/ 189 h 189"/>
                <a:gd name="T6" fmla="*/ 18 w 124"/>
                <a:gd name="T7" fmla="*/ 189 h 189"/>
                <a:gd name="T8" fmla="*/ 26 w 124"/>
                <a:gd name="T9" fmla="*/ 150 h 189"/>
                <a:gd name="T10" fmla="*/ 57 w 124"/>
                <a:gd name="T11" fmla="*/ 121 h 189"/>
                <a:gd name="T12" fmla="*/ 85 w 124"/>
                <a:gd name="T13" fmla="*/ 189 h 189"/>
                <a:gd name="T14" fmla="*/ 107 w 124"/>
                <a:gd name="T15" fmla="*/ 189 h 189"/>
                <a:gd name="T16" fmla="*/ 71 w 124"/>
                <a:gd name="T17" fmla="*/ 109 h 189"/>
                <a:gd name="T18" fmla="*/ 124 w 124"/>
                <a:gd name="T19" fmla="*/ 57 h 189"/>
                <a:gd name="T20" fmla="*/ 100 w 124"/>
                <a:gd name="T21" fmla="*/ 57 h 189"/>
                <a:gd name="T22" fmla="*/ 31 w 124"/>
                <a:gd name="T23" fmla="*/ 125 h 189"/>
                <a:gd name="T24" fmla="*/ 56 w 124"/>
                <a:gd name="T25" fmla="*/ 0 h 189"/>
                <a:gd name="T26" fmla="*/ 38 w 12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89">
                  <a:moveTo>
                    <a:pt x="38" y="0"/>
                  </a:moveTo>
                  <a:lnTo>
                    <a:pt x="38" y="0"/>
                  </a:lnTo>
                  <a:lnTo>
                    <a:pt x="0" y="189"/>
                  </a:lnTo>
                  <a:lnTo>
                    <a:pt x="18" y="189"/>
                  </a:lnTo>
                  <a:lnTo>
                    <a:pt x="26" y="150"/>
                  </a:lnTo>
                  <a:lnTo>
                    <a:pt x="57" y="121"/>
                  </a:lnTo>
                  <a:lnTo>
                    <a:pt x="85" y="189"/>
                  </a:lnTo>
                  <a:lnTo>
                    <a:pt x="107" y="189"/>
                  </a:lnTo>
                  <a:lnTo>
                    <a:pt x="71" y="109"/>
                  </a:lnTo>
                  <a:lnTo>
                    <a:pt x="124" y="57"/>
                  </a:lnTo>
                  <a:lnTo>
                    <a:pt x="100" y="57"/>
                  </a:lnTo>
                  <a:lnTo>
                    <a:pt x="31" y="125"/>
                  </a:lnTo>
                  <a:lnTo>
                    <a:pt x="56" y="0"/>
                  </a:lnTo>
                  <a:lnTo>
                    <a:pt x="38"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10"/>
            <p:cNvSpPr>
              <a:spLocks noEditPoints="1"/>
            </p:cNvSpPr>
            <p:nvPr userDrawn="1"/>
          </p:nvSpPr>
          <p:spPr bwMode="auto">
            <a:xfrm>
              <a:off x="1087" y="24"/>
              <a:ext cx="35" cy="116"/>
            </a:xfrm>
            <a:custGeom>
              <a:avLst/>
              <a:gdLst>
                <a:gd name="T0" fmla="*/ 35 w 57"/>
                <a:gd name="T1" fmla="*/ 0 h 188"/>
                <a:gd name="T2" fmla="*/ 35 w 57"/>
                <a:gd name="T3" fmla="*/ 0 h 188"/>
                <a:gd name="T4" fmla="*/ 32 w 57"/>
                <a:gd name="T5" fmla="*/ 19 h 188"/>
                <a:gd name="T6" fmla="*/ 53 w 57"/>
                <a:gd name="T7" fmla="*/ 19 h 188"/>
                <a:gd name="T8" fmla="*/ 57 w 57"/>
                <a:gd name="T9" fmla="*/ 0 h 188"/>
                <a:gd name="T10" fmla="*/ 35 w 57"/>
                <a:gd name="T11" fmla="*/ 0 h 188"/>
                <a:gd name="T12" fmla="*/ 26 w 57"/>
                <a:gd name="T13" fmla="*/ 56 h 188"/>
                <a:gd name="T14" fmla="*/ 26 w 57"/>
                <a:gd name="T15" fmla="*/ 56 h 188"/>
                <a:gd name="T16" fmla="*/ 0 w 57"/>
                <a:gd name="T17" fmla="*/ 188 h 188"/>
                <a:gd name="T18" fmla="*/ 18 w 57"/>
                <a:gd name="T19" fmla="*/ 188 h 188"/>
                <a:gd name="T20" fmla="*/ 44 w 57"/>
                <a:gd name="T21" fmla="*/ 56 h 188"/>
                <a:gd name="T22" fmla="*/ 26 w 57"/>
                <a:gd name="T23" fmla="*/ 5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88">
                  <a:moveTo>
                    <a:pt x="35" y="0"/>
                  </a:moveTo>
                  <a:lnTo>
                    <a:pt x="35" y="0"/>
                  </a:lnTo>
                  <a:lnTo>
                    <a:pt x="32" y="19"/>
                  </a:lnTo>
                  <a:lnTo>
                    <a:pt x="53" y="19"/>
                  </a:lnTo>
                  <a:lnTo>
                    <a:pt x="57" y="0"/>
                  </a:lnTo>
                  <a:lnTo>
                    <a:pt x="35" y="0"/>
                  </a:lnTo>
                  <a:close/>
                  <a:moveTo>
                    <a:pt x="26" y="56"/>
                  </a:moveTo>
                  <a:lnTo>
                    <a:pt x="26" y="56"/>
                  </a:lnTo>
                  <a:lnTo>
                    <a:pt x="0" y="188"/>
                  </a:lnTo>
                  <a:lnTo>
                    <a:pt x="18" y="188"/>
                  </a:lnTo>
                  <a:lnTo>
                    <a:pt x="44" y="56"/>
                  </a:lnTo>
                  <a:lnTo>
                    <a:pt x="26" y="56"/>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79254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Width Head, 1/3 Copy + 2/3 Visual">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656013" y="1289050"/>
            <a:ext cx="5038726" cy="3389313"/>
          </a:xfrm>
        </p:spPr>
        <p:txBody>
          <a:bodyPr/>
          <a:lstStyle>
            <a:lvl1pPr>
              <a:defRPr baseline="0"/>
            </a:lvl1pPr>
          </a:lstStyle>
          <a:p>
            <a:pPr lvl="0"/>
            <a:r>
              <a:rPr lang="en-US" dirty="0" smtClean="0"/>
              <a:t>Click an icon to insert a visual here at 2/3 width of slide</a:t>
            </a:r>
            <a:endParaRPr lang="en-US" dirty="0"/>
          </a:p>
        </p:txBody>
      </p:sp>
      <p:sp>
        <p:nvSpPr>
          <p:cNvPr id="7" name="Text Placeholder 7"/>
          <p:cNvSpPr>
            <a:spLocks noGrp="1"/>
          </p:cNvSpPr>
          <p:nvPr>
            <p:ph type="body" sz="quarter" idx="13" hasCustomPrompt="1"/>
          </p:nvPr>
        </p:nvSpPr>
        <p:spPr>
          <a:xfrm>
            <a:off x="365125" y="1289050"/>
            <a:ext cx="3170238" cy="3389313"/>
          </a:xfrm>
        </p:spPr>
        <p:txBody>
          <a:bodyPr/>
          <a:lstStyle>
            <a:lvl1pPr>
              <a:spcBef>
                <a:spcPts val="600"/>
              </a:spcBef>
              <a:spcAft>
                <a:spcPts val="0"/>
              </a:spcAft>
              <a:defRPr sz="1400" b="0"/>
            </a:lvl1pPr>
            <a:lvl2pPr>
              <a:spcBef>
                <a:spcPts val="600"/>
              </a:spcBef>
              <a:spcAft>
                <a:spcPts val="0"/>
              </a:spcAft>
              <a:defRPr sz="1300" baseline="0"/>
            </a:lvl2pPr>
            <a:lvl3pPr>
              <a:spcBef>
                <a:spcPts val="600"/>
              </a:spcBef>
              <a:spcAft>
                <a:spcPts val="0"/>
              </a:spcAft>
              <a:buClr>
                <a:srgbClr val="3086AB"/>
              </a:buClr>
              <a:defRPr sz="1200"/>
            </a:lvl3pPr>
            <a:lvl4pPr marL="515937" indent="-171450">
              <a:spcBef>
                <a:spcPts val="600"/>
              </a:spcBef>
              <a:spcAft>
                <a:spcPts val="0"/>
              </a:spcAft>
              <a:buFont typeface="Arial" panose="020B0604020202020204" pitchFamily="34" charset="0"/>
              <a:buChar char="-"/>
              <a:defRPr baseline="0"/>
            </a:lvl4pPr>
            <a:lvl5pPr>
              <a:spcBef>
                <a:spcPts val="600"/>
              </a:spcBef>
              <a:spcAft>
                <a:spcPts val="0"/>
              </a:spcAft>
              <a:defRPr/>
            </a:lvl5pPr>
          </a:lstStyle>
          <a:p>
            <a:pPr lvl="0"/>
            <a:r>
              <a:rPr lang="en-US" dirty="0" smtClean="0"/>
              <a:t>Insert bullet list at 1/3 width of slide</a:t>
            </a:r>
          </a:p>
          <a:p>
            <a:pPr lvl="1"/>
            <a:r>
              <a:rPr lang="en-US" dirty="0" smtClean="0"/>
              <a:t>Bullet list level two</a:t>
            </a:r>
          </a:p>
          <a:p>
            <a:pPr lvl="2"/>
            <a:r>
              <a:rPr lang="en-US" dirty="0" smtClean="0"/>
              <a:t>Bullet list level three</a:t>
            </a:r>
          </a:p>
          <a:p>
            <a:pPr lvl="3"/>
            <a:r>
              <a:rPr lang="en-US" dirty="0" smtClean="0"/>
              <a:t>Bullet list level four</a:t>
            </a:r>
          </a:p>
          <a:p>
            <a:pPr lvl="4"/>
            <a:r>
              <a:rPr lang="en-US" dirty="0" smtClean="0"/>
              <a:t>Bullet list level five</a:t>
            </a:r>
          </a:p>
        </p:txBody>
      </p:sp>
      <p:sp>
        <p:nvSpPr>
          <p:cNvPr id="6" name="Footer Placeholder 5"/>
          <p:cNvSpPr>
            <a:spLocks noGrp="1"/>
          </p:cNvSpPr>
          <p:nvPr>
            <p:ph type="ftr" sz="quarter" idx="14"/>
          </p:nvPr>
        </p:nvSpPr>
        <p:spPr/>
        <p:txBody>
          <a:bodyPr/>
          <a:lstStyle/>
          <a:p>
            <a:pPr algn="r"/>
            <a:r>
              <a:rPr lang="en-US" dirty="0" smtClean="0">
                <a:solidFill>
                  <a:srgbClr val="000000"/>
                </a:solidFill>
              </a:rPr>
              <a:t>© Bill &amp; Melinda Gates Foundation      |</a:t>
            </a:r>
            <a:endParaRPr lang="en-US" dirty="0">
              <a:solidFill>
                <a:srgbClr val="000000"/>
              </a:solidFill>
            </a:endParaRPr>
          </a:p>
        </p:txBody>
      </p:sp>
      <p:sp>
        <p:nvSpPr>
          <p:cNvPr id="8" name="Slide Number Placeholder 7"/>
          <p:cNvSpPr>
            <a:spLocks noGrp="1"/>
          </p:cNvSpPr>
          <p:nvPr>
            <p:ph type="sldNum" sz="quarter" idx="15"/>
          </p:nvPr>
        </p:nvSpPr>
        <p:spPr/>
        <p:txBody>
          <a:bodyPr/>
          <a:lstStyle/>
          <a:p>
            <a:fld id="{D3F7C509-FEEF-45D3-B896-7C07814C0C13}" type="slidenum">
              <a:rPr lang="en-US" smtClean="0">
                <a:solidFill>
                  <a:srgbClr val="000000"/>
                </a:solidFill>
              </a:rPr>
              <a:pPr/>
              <a:t>‹#›</a:t>
            </a:fld>
            <a:endParaRPr lang="en-US" dirty="0">
              <a:solidFill>
                <a:srgbClr val="000000"/>
              </a:solidFill>
            </a:endParaRPr>
          </a:p>
        </p:txBody>
      </p:sp>
      <p:sp>
        <p:nvSpPr>
          <p:cNvPr id="2" name="Title 1"/>
          <p:cNvSpPr>
            <a:spLocks noGrp="1"/>
          </p:cNvSpPr>
          <p:nvPr>
            <p:ph type="title" hasCustomPrompt="1"/>
          </p:nvPr>
        </p:nvSpPr>
        <p:spPr>
          <a:xfrm>
            <a:off x="365124" y="484632"/>
            <a:ext cx="8329613" cy="523183"/>
          </a:xfrm>
        </p:spPr>
        <p:txBody>
          <a:bodyPr/>
          <a:lstStyle>
            <a:lvl1pPr>
              <a:defRPr baseline="0"/>
            </a:lvl1pPr>
          </a:lstStyle>
          <a:p>
            <a:r>
              <a:rPr lang="en-US" smtClean="0"/>
              <a:t>INSERT HEADLINE HERE – UP TO 2 FULL WIDTH LINES (ALL CAPS)</a:t>
            </a:r>
            <a:endParaRPr lang="en-US"/>
          </a:p>
        </p:txBody>
      </p:sp>
      <p:pic>
        <p:nvPicPr>
          <p:cNvPr id="9" name="Picture 5" descr="http://buyersmeetingpoint.com/images/stories/pareto-principle.gif"/>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5124" y="4861237"/>
            <a:ext cx="365760" cy="261257"/>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15" name="HBGDki"/>
          <p:cNvGrpSpPr>
            <a:grpSpLocks noChangeAspect="1"/>
          </p:cNvGrpSpPr>
          <p:nvPr userDrawn="1"/>
        </p:nvGrpSpPr>
        <p:grpSpPr bwMode="auto">
          <a:xfrm>
            <a:off x="389475" y="91440"/>
            <a:ext cx="763588" cy="188913"/>
            <a:chOff x="641" y="22"/>
            <a:chExt cx="481" cy="119"/>
          </a:xfrm>
        </p:grpSpPr>
        <p:sp>
          <p:nvSpPr>
            <p:cNvPr id="16" name="Freeform 15"/>
            <p:cNvSpPr>
              <a:spLocks/>
            </p:cNvSpPr>
            <p:nvPr userDrawn="1"/>
          </p:nvSpPr>
          <p:spPr bwMode="auto">
            <a:xfrm>
              <a:off x="641" y="23"/>
              <a:ext cx="81" cy="117"/>
            </a:xfrm>
            <a:custGeom>
              <a:avLst/>
              <a:gdLst>
                <a:gd name="T0" fmla="*/ 105 w 134"/>
                <a:gd name="T1" fmla="*/ 0 h 189"/>
                <a:gd name="T2" fmla="*/ 105 w 134"/>
                <a:gd name="T3" fmla="*/ 0 h 189"/>
                <a:gd name="T4" fmla="*/ 105 w 134"/>
                <a:gd name="T5" fmla="*/ 80 h 189"/>
                <a:gd name="T6" fmla="*/ 28 w 134"/>
                <a:gd name="T7" fmla="*/ 80 h 189"/>
                <a:gd name="T8" fmla="*/ 28 w 134"/>
                <a:gd name="T9" fmla="*/ 0 h 189"/>
                <a:gd name="T10" fmla="*/ 0 w 134"/>
                <a:gd name="T11" fmla="*/ 0 h 189"/>
                <a:gd name="T12" fmla="*/ 0 w 134"/>
                <a:gd name="T13" fmla="*/ 189 h 189"/>
                <a:gd name="T14" fmla="*/ 28 w 134"/>
                <a:gd name="T15" fmla="*/ 189 h 189"/>
                <a:gd name="T16" fmla="*/ 28 w 134"/>
                <a:gd name="T17" fmla="*/ 106 h 189"/>
                <a:gd name="T18" fmla="*/ 105 w 134"/>
                <a:gd name="T19" fmla="*/ 106 h 189"/>
                <a:gd name="T20" fmla="*/ 105 w 134"/>
                <a:gd name="T21" fmla="*/ 189 h 189"/>
                <a:gd name="T22" fmla="*/ 134 w 134"/>
                <a:gd name="T23" fmla="*/ 189 h 189"/>
                <a:gd name="T24" fmla="*/ 134 w 134"/>
                <a:gd name="T25" fmla="*/ 0 h 189"/>
                <a:gd name="T26" fmla="*/ 105 w 13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189">
                  <a:moveTo>
                    <a:pt x="105" y="0"/>
                  </a:moveTo>
                  <a:lnTo>
                    <a:pt x="105" y="0"/>
                  </a:lnTo>
                  <a:lnTo>
                    <a:pt x="105" y="80"/>
                  </a:lnTo>
                  <a:lnTo>
                    <a:pt x="28" y="80"/>
                  </a:lnTo>
                  <a:lnTo>
                    <a:pt x="28" y="0"/>
                  </a:lnTo>
                  <a:lnTo>
                    <a:pt x="0" y="0"/>
                  </a:lnTo>
                  <a:lnTo>
                    <a:pt x="0" y="189"/>
                  </a:lnTo>
                  <a:lnTo>
                    <a:pt x="28" y="189"/>
                  </a:lnTo>
                  <a:lnTo>
                    <a:pt x="28" y="106"/>
                  </a:lnTo>
                  <a:lnTo>
                    <a:pt x="105" y="106"/>
                  </a:lnTo>
                  <a:lnTo>
                    <a:pt x="105" y="189"/>
                  </a:lnTo>
                  <a:lnTo>
                    <a:pt x="134" y="189"/>
                  </a:lnTo>
                  <a:lnTo>
                    <a:pt x="134" y="0"/>
                  </a:lnTo>
                  <a:lnTo>
                    <a:pt x="105"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6"/>
            <p:cNvSpPr>
              <a:spLocks noEditPoints="1"/>
            </p:cNvSpPr>
            <p:nvPr userDrawn="1"/>
          </p:nvSpPr>
          <p:spPr bwMode="auto">
            <a:xfrm>
              <a:off x="739" y="23"/>
              <a:ext cx="82" cy="117"/>
            </a:xfrm>
            <a:custGeom>
              <a:avLst/>
              <a:gdLst>
                <a:gd name="T0" fmla="*/ 77 w 135"/>
                <a:gd name="T1" fmla="*/ 189 h 189"/>
                <a:gd name="T2" fmla="*/ 77 w 135"/>
                <a:gd name="T3" fmla="*/ 189 h 189"/>
                <a:gd name="T4" fmla="*/ 0 w 135"/>
                <a:gd name="T5" fmla="*/ 189 h 189"/>
                <a:gd name="T6" fmla="*/ 0 w 135"/>
                <a:gd name="T7" fmla="*/ 0 h 189"/>
                <a:gd name="T8" fmla="*/ 74 w 135"/>
                <a:gd name="T9" fmla="*/ 0 h 189"/>
                <a:gd name="T10" fmla="*/ 132 w 135"/>
                <a:gd name="T11" fmla="*/ 51 h 189"/>
                <a:gd name="T12" fmla="*/ 106 w 135"/>
                <a:gd name="T13" fmla="*/ 91 h 189"/>
                <a:gd name="T14" fmla="*/ 135 w 135"/>
                <a:gd name="T15" fmla="*/ 135 h 189"/>
                <a:gd name="T16" fmla="*/ 77 w 135"/>
                <a:gd name="T17" fmla="*/ 189 h 189"/>
                <a:gd name="T18" fmla="*/ 72 w 135"/>
                <a:gd name="T19" fmla="*/ 25 h 189"/>
                <a:gd name="T20" fmla="*/ 72 w 135"/>
                <a:gd name="T21" fmla="*/ 25 h 189"/>
                <a:gd name="T22" fmla="*/ 29 w 135"/>
                <a:gd name="T23" fmla="*/ 25 h 189"/>
                <a:gd name="T24" fmla="*/ 29 w 135"/>
                <a:gd name="T25" fmla="*/ 79 h 189"/>
                <a:gd name="T26" fmla="*/ 72 w 135"/>
                <a:gd name="T27" fmla="*/ 79 h 189"/>
                <a:gd name="T28" fmla="*/ 103 w 135"/>
                <a:gd name="T29" fmla="*/ 52 h 189"/>
                <a:gd name="T30" fmla="*/ 72 w 135"/>
                <a:gd name="T31" fmla="*/ 25 h 189"/>
                <a:gd name="T32" fmla="*/ 75 w 135"/>
                <a:gd name="T33" fmla="*/ 105 h 189"/>
                <a:gd name="T34" fmla="*/ 75 w 135"/>
                <a:gd name="T35" fmla="*/ 105 h 189"/>
                <a:gd name="T36" fmla="*/ 29 w 135"/>
                <a:gd name="T37" fmla="*/ 105 h 189"/>
                <a:gd name="T38" fmla="*/ 29 w 135"/>
                <a:gd name="T39" fmla="*/ 163 h 189"/>
                <a:gd name="T40" fmla="*/ 75 w 135"/>
                <a:gd name="T41" fmla="*/ 163 h 189"/>
                <a:gd name="T42" fmla="*/ 106 w 135"/>
                <a:gd name="T43" fmla="*/ 134 h 189"/>
                <a:gd name="T44" fmla="*/ 75 w 135"/>
                <a:gd name="T45" fmla="*/ 10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189">
                  <a:moveTo>
                    <a:pt x="77" y="189"/>
                  </a:moveTo>
                  <a:lnTo>
                    <a:pt x="77" y="189"/>
                  </a:lnTo>
                  <a:lnTo>
                    <a:pt x="0" y="189"/>
                  </a:lnTo>
                  <a:lnTo>
                    <a:pt x="0" y="0"/>
                  </a:lnTo>
                  <a:lnTo>
                    <a:pt x="74" y="0"/>
                  </a:lnTo>
                  <a:cubicBezTo>
                    <a:pt x="109" y="0"/>
                    <a:pt x="132" y="19"/>
                    <a:pt x="132" y="51"/>
                  </a:cubicBezTo>
                  <a:cubicBezTo>
                    <a:pt x="132" y="72"/>
                    <a:pt x="119" y="86"/>
                    <a:pt x="106" y="91"/>
                  </a:cubicBezTo>
                  <a:cubicBezTo>
                    <a:pt x="121" y="97"/>
                    <a:pt x="135" y="111"/>
                    <a:pt x="135" y="135"/>
                  </a:cubicBezTo>
                  <a:cubicBezTo>
                    <a:pt x="135" y="170"/>
                    <a:pt x="111" y="189"/>
                    <a:pt x="77" y="189"/>
                  </a:cubicBezTo>
                  <a:close/>
                  <a:moveTo>
                    <a:pt x="72" y="25"/>
                  </a:moveTo>
                  <a:lnTo>
                    <a:pt x="72" y="25"/>
                  </a:lnTo>
                  <a:lnTo>
                    <a:pt x="29" y="25"/>
                  </a:lnTo>
                  <a:lnTo>
                    <a:pt x="29" y="79"/>
                  </a:lnTo>
                  <a:lnTo>
                    <a:pt x="72" y="79"/>
                  </a:lnTo>
                  <a:cubicBezTo>
                    <a:pt x="90" y="79"/>
                    <a:pt x="103" y="70"/>
                    <a:pt x="103" y="52"/>
                  </a:cubicBezTo>
                  <a:cubicBezTo>
                    <a:pt x="103" y="34"/>
                    <a:pt x="90" y="25"/>
                    <a:pt x="72" y="25"/>
                  </a:cubicBezTo>
                  <a:close/>
                  <a:moveTo>
                    <a:pt x="75" y="105"/>
                  </a:moveTo>
                  <a:lnTo>
                    <a:pt x="75" y="105"/>
                  </a:lnTo>
                  <a:lnTo>
                    <a:pt x="29" y="105"/>
                  </a:lnTo>
                  <a:lnTo>
                    <a:pt x="29" y="163"/>
                  </a:lnTo>
                  <a:lnTo>
                    <a:pt x="75" y="163"/>
                  </a:lnTo>
                  <a:cubicBezTo>
                    <a:pt x="95" y="163"/>
                    <a:pt x="106" y="151"/>
                    <a:pt x="106" y="134"/>
                  </a:cubicBezTo>
                  <a:cubicBezTo>
                    <a:pt x="106" y="117"/>
                    <a:pt x="95" y="105"/>
                    <a:pt x="75" y="105"/>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7"/>
            <p:cNvSpPr>
              <a:spLocks/>
            </p:cNvSpPr>
            <p:nvPr userDrawn="1"/>
          </p:nvSpPr>
          <p:spPr bwMode="auto">
            <a:xfrm>
              <a:off x="835" y="22"/>
              <a:ext cx="84" cy="119"/>
            </a:xfrm>
            <a:custGeom>
              <a:avLst/>
              <a:gdLst>
                <a:gd name="T0" fmla="*/ 121 w 138"/>
                <a:gd name="T1" fmla="*/ 171 h 193"/>
                <a:gd name="T2" fmla="*/ 121 w 138"/>
                <a:gd name="T3" fmla="*/ 171 h 193"/>
                <a:gd name="T4" fmla="*/ 68 w 138"/>
                <a:gd name="T5" fmla="*/ 193 h 193"/>
                <a:gd name="T6" fmla="*/ 19 w 138"/>
                <a:gd name="T7" fmla="*/ 173 h 193"/>
                <a:gd name="T8" fmla="*/ 0 w 138"/>
                <a:gd name="T9" fmla="*/ 96 h 193"/>
                <a:gd name="T10" fmla="*/ 19 w 138"/>
                <a:gd name="T11" fmla="*/ 19 h 193"/>
                <a:gd name="T12" fmla="*/ 68 w 138"/>
                <a:gd name="T13" fmla="*/ 0 h 193"/>
                <a:gd name="T14" fmla="*/ 137 w 138"/>
                <a:gd name="T15" fmla="*/ 58 h 193"/>
                <a:gd name="T16" fmla="*/ 108 w 138"/>
                <a:gd name="T17" fmla="*/ 58 h 193"/>
                <a:gd name="T18" fmla="*/ 68 w 138"/>
                <a:gd name="T19" fmla="*/ 25 h 193"/>
                <a:gd name="T20" fmla="*/ 40 w 138"/>
                <a:gd name="T21" fmla="*/ 37 h 193"/>
                <a:gd name="T22" fmla="*/ 29 w 138"/>
                <a:gd name="T23" fmla="*/ 96 h 193"/>
                <a:gd name="T24" fmla="*/ 40 w 138"/>
                <a:gd name="T25" fmla="*/ 155 h 193"/>
                <a:gd name="T26" fmla="*/ 68 w 138"/>
                <a:gd name="T27" fmla="*/ 167 h 193"/>
                <a:gd name="T28" fmla="*/ 100 w 138"/>
                <a:gd name="T29" fmla="*/ 153 h 193"/>
                <a:gd name="T30" fmla="*/ 109 w 138"/>
                <a:gd name="T31" fmla="*/ 123 h 193"/>
                <a:gd name="T32" fmla="*/ 109 w 138"/>
                <a:gd name="T33" fmla="*/ 113 h 193"/>
                <a:gd name="T34" fmla="*/ 68 w 138"/>
                <a:gd name="T35" fmla="*/ 113 h 193"/>
                <a:gd name="T36" fmla="*/ 68 w 138"/>
                <a:gd name="T37" fmla="*/ 88 h 193"/>
                <a:gd name="T38" fmla="*/ 138 w 138"/>
                <a:gd name="T39" fmla="*/ 88 h 193"/>
                <a:gd name="T40" fmla="*/ 138 w 138"/>
                <a:gd name="T41" fmla="*/ 117 h 193"/>
                <a:gd name="T42" fmla="*/ 121 w 138"/>
                <a:gd name="T43" fmla="*/ 17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93">
                  <a:moveTo>
                    <a:pt x="121" y="171"/>
                  </a:moveTo>
                  <a:lnTo>
                    <a:pt x="121" y="171"/>
                  </a:lnTo>
                  <a:cubicBezTo>
                    <a:pt x="106" y="186"/>
                    <a:pt x="88" y="193"/>
                    <a:pt x="68" y="193"/>
                  </a:cubicBezTo>
                  <a:cubicBezTo>
                    <a:pt x="48" y="193"/>
                    <a:pt x="32" y="186"/>
                    <a:pt x="19" y="173"/>
                  </a:cubicBezTo>
                  <a:cubicBezTo>
                    <a:pt x="1" y="155"/>
                    <a:pt x="0" y="136"/>
                    <a:pt x="0" y="96"/>
                  </a:cubicBezTo>
                  <a:cubicBezTo>
                    <a:pt x="0" y="56"/>
                    <a:pt x="1" y="37"/>
                    <a:pt x="19" y="19"/>
                  </a:cubicBezTo>
                  <a:cubicBezTo>
                    <a:pt x="32" y="6"/>
                    <a:pt x="48" y="0"/>
                    <a:pt x="68" y="0"/>
                  </a:cubicBezTo>
                  <a:cubicBezTo>
                    <a:pt x="108" y="0"/>
                    <a:pt x="132" y="26"/>
                    <a:pt x="137" y="58"/>
                  </a:cubicBezTo>
                  <a:lnTo>
                    <a:pt x="108" y="58"/>
                  </a:lnTo>
                  <a:cubicBezTo>
                    <a:pt x="104" y="37"/>
                    <a:pt x="90" y="25"/>
                    <a:pt x="68" y="25"/>
                  </a:cubicBezTo>
                  <a:cubicBezTo>
                    <a:pt x="57" y="25"/>
                    <a:pt x="47" y="29"/>
                    <a:pt x="40" y="37"/>
                  </a:cubicBezTo>
                  <a:cubicBezTo>
                    <a:pt x="31" y="47"/>
                    <a:pt x="29" y="58"/>
                    <a:pt x="29" y="96"/>
                  </a:cubicBezTo>
                  <a:cubicBezTo>
                    <a:pt x="29" y="134"/>
                    <a:pt x="31" y="145"/>
                    <a:pt x="40" y="155"/>
                  </a:cubicBezTo>
                  <a:cubicBezTo>
                    <a:pt x="47" y="163"/>
                    <a:pt x="57" y="167"/>
                    <a:pt x="68" y="167"/>
                  </a:cubicBezTo>
                  <a:cubicBezTo>
                    <a:pt x="81" y="167"/>
                    <a:pt x="92" y="162"/>
                    <a:pt x="100" y="153"/>
                  </a:cubicBezTo>
                  <a:cubicBezTo>
                    <a:pt x="106" y="145"/>
                    <a:pt x="109" y="136"/>
                    <a:pt x="109" y="123"/>
                  </a:cubicBezTo>
                  <a:lnTo>
                    <a:pt x="109" y="113"/>
                  </a:lnTo>
                  <a:lnTo>
                    <a:pt x="68" y="113"/>
                  </a:lnTo>
                  <a:lnTo>
                    <a:pt x="68" y="88"/>
                  </a:lnTo>
                  <a:lnTo>
                    <a:pt x="138" y="88"/>
                  </a:lnTo>
                  <a:lnTo>
                    <a:pt x="138" y="117"/>
                  </a:lnTo>
                  <a:cubicBezTo>
                    <a:pt x="138" y="142"/>
                    <a:pt x="133" y="157"/>
                    <a:pt x="121" y="171"/>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8"/>
            <p:cNvSpPr>
              <a:spLocks noEditPoints="1"/>
            </p:cNvSpPr>
            <p:nvPr userDrawn="1"/>
          </p:nvSpPr>
          <p:spPr bwMode="auto">
            <a:xfrm>
              <a:off x="936" y="23"/>
              <a:ext cx="80" cy="117"/>
            </a:xfrm>
            <a:custGeom>
              <a:avLst/>
              <a:gdLst>
                <a:gd name="T0" fmla="*/ 132 w 132"/>
                <a:gd name="T1" fmla="*/ 49 h 189"/>
                <a:gd name="T2" fmla="*/ 132 w 132"/>
                <a:gd name="T3" fmla="*/ 49 h 189"/>
                <a:gd name="T4" fmla="*/ 120 w 132"/>
                <a:gd name="T5" fmla="*/ 23 h 189"/>
                <a:gd name="T6" fmla="*/ 66 w 132"/>
                <a:gd name="T7" fmla="*/ 0 h 189"/>
                <a:gd name="T8" fmla="*/ 0 w 132"/>
                <a:gd name="T9" fmla="*/ 0 h 189"/>
                <a:gd name="T10" fmla="*/ 0 w 132"/>
                <a:gd name="T11" fmla="*/ 189 h 189"/>
                <a:gd name="T12" fmla="*/ 66 w 132"/>
                <a:gd name="T13" fmla="*/ 189 h 189"/>
                <a:gd name="T14" fmla="*/ 106 w 132"/>
                <a:gd name="T15" fmla="*/ 178 h 189"/>
                <a:gd name="T16" fmla="*/ 132 w 132"/>
                <a:gd name="T17" fmla="*/ 49 h 189"/>
                <a:gd name="T18" fmla="*/ 63 w 132"/>
                <a:gd name="T19" fmla="*/ 163 h 189"/>
                <a:gd name="T20" fmla="*/ 63 w 132"/>
                <a:gd name="T21" fmla="*/ 163 h 189"/>
                <a:gd name="T22" fmla="*/ 28 w 132"/>
                <a:gd name="T23" fmla="*/ 163 h 189"/>
                <a:gd name="T24" fmla="*/ 28 w 132"/>
                <a:gd name="T25" fmla="*/ 25 h 189"/>
                <a:gd name="T26" fmla="*/ 63 w 132"/>
                <a:gd name="T27" fmla="*/ 25 h 189"/>
                <a:gd name="T28" fmla="*/ 96 w 132"/>
                <a:gd name="T29" fmla="*/ 38 h 189"/>
                <a:gd name="T30" fmla="*/ 106 w 132"/>
                <a:gd name="T31" fmla="*/ 94 h 189"/>
                <a:gd name="T32" fmla="*/ 96 w 132"/>
                <a:gd name="T33" fmla="*/ 150 h 189"/>
                <a:gd name="T34" fmla="*/ 63 w 132"/>
                <a:gd name="T35" fmla="*/ 16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89">
                  <a:moveTo>
                    <a:pt x="132" y="49"/>
                  </a:moveTo>
                  <a:lnTo>
                    <a:pt x="132" y="49"/>
                  </a:lnTo>
                  <a:cubicBezTo>
                    <a:pt x="130" y="39"/>
                    <a:pt x="126" y="30"/>
                    <a:pt x="120" y="23"/>
                  </a:cubicBezTo>
                  <a:cubicBezTo>
                    <a:pt x="107" y="6"/>
                    <a:pt x="90" y="0"/>
                    <a:pt x="66" y="0"/>
                  </a:cubicBezTo>
                  <a:lnTo>
                    <a:pt x="0" y="0"/>
                  </a:lnTo>
                  <a:lnTo>
                    <a:pt x="0" y="189"/>
                  </a:lnTo>
                  <a:lnTo>
                    <a:pt x="66" y="189"/>
                  </a:lnTo>
                  <a:cubicBezTo>
                    <a:pt x="82" y="189"/>
                    <a:pt x="95" y="185"/>
                    <a:pt x="106" y="178"/>
                  </a:cubicBezTo>
                  <a:lnTo>
                    <a:pt x="132" y="49"/>
                  </a:lnTo>
                  <a:close/>
                  <a:moveTo>
                    <a:pt x="63" y="163"/>
                  </a:moveTo>
                  <a:lnTo>
                    <a:pt x="63" y="163"/>
                  </a:lnTo>
                  <a:lnTo>
                    <a:pt x="28" y="163"/>
                  </a:lnTo>
                  <a:lnTo>
                    <a:pt x="28" y="25"/>
                  </a:lnTo>
                  <a:lnTo>
                    <a:pt x="63" y="25"/>
                  </a:lnTo>
                  <a:cubicBezTo>
                    <a:pt x="77" y="25"/>
                    <a:pt x="88" y="28"/>
                    <a:pt x="96" y="38"/>
                  </a:cubicBezTo>
                  <a:cubicBezTo>
                    <a:pt x="105" y="48"/>
                    <a:pt x="106" y="66"/>
                    <a:pt x="106" y="94"/>
                  </a:cubicBezTo>
                  <a:cubicBezTo>
                    <a:pt x="106" y="122"/>
                    <a:pt x="105" y="140"/>
                    <a:pt x="96" y="150"/>
                  </a:cubicBezTo>
                  <a:cubicBezTo>
                    <a:pt x="88" y="160"/>
                    <a:pt x="77" y="163"/>
                    <a:pt x="63" y="163"/>
                  </a:cubicBez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9"/>
            <p:cNvSpPr>
              <a:spLocks/>
            </p:cNvSpPr>
            <p:nvPr userDrawn="1"/>
          </p:nvSpPr>
          <p:spPr bwMode="auto">
            <a:xfrm>
              <a:off x="1010" y="23"/>
              <a:ext cx="75" cy="117"/>
            </a:xfrm>
            <a:custGeom>
              <a:avLst/>
              <a:gdLst>
                <a:gd name="T0" fmla="*/ 38 w 124"/>
                <a:gd name="T1" fmla="*/ 0 h 189"/>
                <a:gd name="T2" fmla="*/ 38 w 124"/>
                <a:gd name="T3" fmla="*/ 0 h 189"/>
                <a:gd name="T4" fmla="*/ 0 w 124"/>
                <a:gd name="T5" fmla="*/ 189 h 189"/>
                <a:gd name="T6" fmla="*/ 18 w 124"/>
                <a:gd name="T7" fmla="*/ 189 h 189"/>
                <a:gd name="T8" fmla="*/ 26 w 124"/>
                <a:gd name="T9" fmla="*/ 150 h 189"/>
                <a:gd name="T10" fmla="*/ 57 w 124"/>
                <a:gd name="T11" fmla="*/ 121 h 189"/>
                <a:gd name="T12" fmla="*/ 85 w 124"/>
                <a:gd name="T13" fmla="*/ 189 h 189"/>
                <a:gd name="T14" fmla="*/ 107 w 124"/>
                <a:gd name="T15" fmla="*/ 189 h 189"/>
                <a:gd name="T16" fmla="*/ 71 w 124"/>
                <a:gd name="T17" fmla="*/ 109 h 189"/>
                <a:gd name="T18" fmla="*/ 124 w 124"/>
                <a:gd name="T19" fmla="*/ 57 h 189"/>
                <a:gd name="T20" fmla="*/ 100 w 124"/>
                <a:gd name="T21" fmla="*/ 57 h 189"/>
                <a:gd name="T22" fmla="*/ 31 w 124"/>
                <a:gd name="T23" fmla="*/ 125 h 189"/>
                <a:gd name="T24" fmla="*/ 56 w 124"/>
                <a:gd name="T25" fmla="*/ 0 h 189"/>
                <a:gd name="T26" fmla="*/ 38 w 124"/>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89">
                  <a:moveTo>
                    <a:pt x="38" y="0"/>
                  </a:moveTo>
                  <a:lnTo>
                    <a:pt x="38" y="0"/>
                  </a:lnTo>
                  <a:lnTo>
                    <a:pt x="0" y="189"/>
                  </a:lnTo>
                  <a:lnTo>
                    <a:pt x="18" y="189"/>
                  </a:lnTo>
                  <a:lnTo>
                    <a:pt x="26" y="150"/>
                  </a:lnTo>
                  <a:lnTo>
                    <a:pt x="57" y="121"/>
                  </a:lnTo>
                  <a:lnTo>
                    <a:pt x="85" y="189"/>
                  </a:lnTo>
                  <a:lnTo>
                    <a:pt x="107" y="189"/>
                  </a:lnTo>
                  <a:lnTo>
                    <a:pt x="71" y="109"/>
                  </a:lnTo>
                  <a:lnTo>
                    <a:pt x="124" y="57"/>
                  </a:lnTo>
                  <a:lnTo>
                    <a:pt x="100" y="57"/>
                  </a:lnTo>
                  <a:lnTo>
                    <a:pt x="31" y="125"/>
                  </a:lnTo>
                  <a:lnTo>
                    <a:pt x="56" y="0"/>
                  </a:lnTo>
                  <a:lnTo>
                    <a:pt x="38"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0"/>
            <p:cNvSpPr>
              <a:spLocks noEditPoints="1"/>
            </p:cNvSpPr>
            <p:nvPr userDrawn="1"/>
          </p:nvSpPr>
          <p:spPr bwMode="auto">
            <a:xfrm>
              <a:off x="1087" y="24"/>
              <a:ext cx="35" cy="116"/>
            </a:xfrm>
            <a:custGeom>
              <a:avLst/>
              <a:gdLst>
                <a:gd name="T0" fmla="*/ 35 w 57"/>
                <a:gd name="T1" fmla="*/ 0 h 188"/>
                <a:gd name="T2" fmla="*/ 35 w 57"/>
                <a:gd name="T3" fmla="*/ 0 h 188"/>
                <a:gd name="T4" fmla="*/ 32 w 57"/>
                <a:gd name="T5" fmla="*/ 19 h 188"/>
                <a:gd name="T6" fmla="*/ 53 w 57"/>
                <a:gd name="T7" fmla="*/ 19 h 188"/>
                <a:gd name="T8" fmla="*/ 57 w 57"/>
                <a:gd name="T9" fmla="*/ 0 h 188"/>
                <a:gd name="T10" fmla="*/ 35 w 57"/>
                <a:gd name="T11" fmla="*/ 0 h 188"/>
                <a:gd name="T12" fmla="*/ 26 w 57"/>
                <a:gd name="T13" fmla="*/ 56 h 188"/>
                <a:gd name="T14" fmla="*/ 26 w 57"/>
                <a:gd name="T15" fmla="*/ 56 h 188"/>
                <a:gd name="T16" fmla="*/ 0 w 57"/>
                <a:gd name="T17" fmla="*/ 188 h 188"/>
                <a:gd name="T18" fmla="*/ 18 w 57"/>
                <a:gd name="T19" fmla="*/ 188 h 188"/>
                <a:gd name="T20" fmla="*/ 44 w 57"/>
                <a:gd name="T21" fmla="*/ 56 h 188"/>
                <a:gd name="T22" fmla="*/ 26 w 57"/>
                <a:gd name="T23" fmla="*/ 5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88">
                  <a:moveTo>
                    <a:pt x="35" y="0"/>
                  </a:moveTo>
                  <a:lnTo>
                    <a:pt x="35" y="0"/>
                  </a:lnTo>
                  <a:lnTo>
                    <a:pt x="32" y="19"/>
                  </a:lnTo>
                  <a:lnTo>
                    <a:pt x="53" y="19"/>
                  </a:lnTo>
                  <a:lnTo>
                    <a:pt x="57" y="0"/>
                  </a:lnTo>
                  <a:lnTo>
                    <a:pt x="35" y="0"/>
                  </a:lnTo>
                  <a:close/>
                  <a:moveTo>
                    <a:pt x="26" y="56"/>
                  </a:moveTo>
                  <a:lnTo>
                    <a:pt x="26" y="56"/>
                  </a:lnTo>
                  <a:lnTo>
                    <a:pt x="0" y="188"/>
                  </a:lnTo>
                  <a:lnTo>
                    <a:pt x="18" y="188"/>
                  </a:lnTo>
                  <a:lnTo>
                    <a:pt x="44" y="56"/>
                  </a:lnTo>
                  <a:lnTo>
                    <a:pt x="26" y="56"/>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67173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56013" y="530452"/>
            <a:ext cx="5049836" cy="4155847"/>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p:nvSpPr>
        <p:spPr>
          <a:xfrm>
            <a:off x="0" y="501982"/>
            <a:ext cx="201168" cy="2013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p:cNvSpPr>
            <a:spLocks noGrp="1"/>
          </p:cNvSpPr>
          <p:nvPr>
            <p:ph type="ftr" sz="quarter" idx="3"/>
          </p:nvPr>
        </p:nvSpPr>
        <p:spPr>
          <a:xfrm>
            <a:off x="5623564" y="4895959"/>
            <a:ext cx="2895600" cy="155598"/>
          </a:xfrm>
          <a:prstGeom prst="rect">
            <a:avLst/>
          </a:prstGeom>
        </p:spPr>
        <p:txBody>
          <a:bodyPr vert="horz" lIns="0" tIns="0" rIns="0" bIns="0" rtlCol="0" anchor="b" anchorCtr="0"/>
          <a:lstStyle>
            <a:lvl1pPr algn="l">
              <a:defRPr sz="600" spc="20" baseline="0">
                <a:solidFill>
                  <a:schemeClr val="accent6"/>
                </a:solidFill>
                <a:latin typeface="Arial" pitchFamily="34" charset="0"/>
                <a:cs typeface="Arial" pitchFamily="34" charset="0"/>
              </a:defRPr>
            </a:lvl1pPr>
          </a:lstStyle>
          <a:p>
            <a:pPr algn="r"/>
            <a:r>
              <a:rPr lang="en-US" dirty="0" smtClean="0"/>
              <a:t>© Bill &amp; Melinda Gates Foundation      |</a:t>
            </a:r>
            <a:endParaRPr lang="en-US" dirty="0"/>
          </a:p>
        </p:txBody>
      </p:sp>
      <p:sp>
        <p:nvSpPr>
          <p:cNvPr id="11" name="Slide Number Placeholder 5"/>
          <p:cNvSpPr>
            <a:spLocks noGrp="1"/>
          </p:cNvSpPr>
          <p:nvPr>
            <p:ph type="sldNum" sz="quarter" idx="4"/>
          </p:nvPr>
        </p:nvSpPr>
        <p:spPr>
          <a:xfrm>
            <a:off x="8519726" y="4895518"/>
            <a:ext cx="190083" cy="155598"/>
          </a:xfrm>
          <a:prstGeom prst="rect">
            <a:avLst/>
          </a:prstGeom>
        </p:spPr>
        <p:txBody>
          <a:bodyPr vert="horz" lIns="0" tIns="0" rIns="0" bIns="0" rtlCol="0" anchor="b"/>
          <a:lstStyle>
            <a:lvl1pPr algn="r">
              <a:defRPr sz="600">
                <a:solidFill>
                  <a:schemeClr val="accent6"/>
                </a:solidFill>
                <a:latin typeface="Arial" pitchFamily="34" charset="0"/>
                <a:cs typeface="Arial" pitchFamily="34" charset="0"/>
              </a:defRPr>
            </a:lvl1pPr>
          </a:lstStyle>
          <a:p>
            <a:fld id="{D3F7C509-FEEF-45D3-B896-7C07814C0C13}" type="slidenum">
              <a:rPr lang="en-US" smtClean="0"/>
              <a:pPr/>
              <a:t>‹#›</a:t>
            </a:fld>
            <a:endParaRPr lang="en-US" dirty="0"/>
          </a:p>
        </p:txBody>
      </p:sp>
      <p:cxnSp>
        <p:nvCxnSpPr>
          <p:cNvPr id="12" name="Straight Connector 11"/>
          <p:cNvCxnSpPr/>
          <p:nvPr/>
        </p:nvCxnSpPr>
        <p:spPr>
          <a:xfrm>
            <a:off x="365125" y="4848932"/>
            <a:ext cx="8340725" cy="0"/>
          </a:xfrm>
          <a:prstGeom prst="line">
            <a:avLst/>
          </a:prstGeom>
          <a:ln w="63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365125" y="480724"/>
            <a:ext cx="3170238" cy="646646"/>
          </a:xfrm>
          <a:prstGeom prst="rect">
            <a:avLst/>
          </a:prstGeom>
        </p:spPr>
        <p:txBody>
          <a:bodyPr vert="horz" lIns="0" tIns="0" rIns="0" bIns="0" rtlCol="0" anchor="t" anchorCtr="0">
            <a:noAutofit/>
          </a:bodyPr>
          <a:lstStyle/>
          <a:p>
            <a:r>
              <a:rPr lang="en-US" dirty="0" smtClean="0"/>
              <a:t>CLICK TO EDIT MASTER TITLE STYLE</a:t>
            </a:r>
            <a:endParaRPr lang="en-US" dirty="0"/>
          </a:p>
        </p:txBody>
      </p:sp>
    </p:spTree>
    <p:extLst>
      <p:ext uri="{BB962C8B-B14F-4D97-AF65-F5344CB8AC3E}">
        <p14:creationId xmlns:p14="http://schemas.microsoft.com/office/powerpoint/2010/main" val="3222210754"/>
      </p:ext>
    </p:extLst>
  </p:cSld>
  <p:clrMap bg1="lt1" tx1="dk1" bg2="lt2" tx2="dk2" accent1="accent1" accent2="accent2" accent3="accent3" accent4="accent4" accent5="accent5" accent6="accent6" hlink="hlink" folHlink="folHlink"/>
  <p:sldLayoutIdLst>
    <p:sldLayoutId id="2147484316" r:id="rId1"/>
    <p:sldLayoutId id="2147484315" r:id="rId2"/>
    <p:sldLayoutId id="2147484217" r:id="rId3"/>
    <p:sldLayoutId id="2147484218" r:id="rId4"/>
    <p:sldLayoutId id="2147484220" r:id="rId5"/>
    <p:sldLayoutId id="2147484221"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914400" rtl="0" eaLnBrk="1" latinLnBrk="0" hangingPunct="1">
        <a:lnSpc>
          <a:spcPts val="2300"/>
        </a:lnSpc>
        <a:spcBef>
          <a:spcPct val="0"/>
        </a:spcBef>
        <a:buNone/>
        <a:defRPr sz="2300" kern="1200" cap="all" baseline="0">
          <a:solidFill>
            <a:schemeClr val="accent6"/>
          </a:solidFill>
          <a:latin typeface="Arial" pitchFamily="34" charset="0"/>
          <a:ea typeface="+mj-ea"/>
          <a:cs typeface="Arial" pitchFamily="34" charset="0"/>
        </a:defRPr>
      </a:lvl1pPr>
    </p:titleStyle>
    <p:bodyStyle>
      <a:lvl1pPr marL="0" indent="0" algn="l" defTabSz="914400" rtl="0" eaLnBrk="1" latinLnBrk="0" hangingPunct="1">
        <a:spcBef>
          <a:spcPts val="600"/>
        </a:spcBef>
        <a:buClr>
          <a:srgbClr val="2F85AA"/>
        </a:buClr>
        <a:buFont typeface="Wingdings" pitchFamily="2" charset="2"/>
        <a:buNone/>
        <a:defRPr sz="1400" kern="1200">
          <a:solidFill>
            <a:schemeClr val="accent6"/>
          </a:solidFill>
          <a:latin typeface="Arial" pitchFamily="34" charset="0"/>
          <a:ea typeface="+mn-ea"/>
          <a:cs typeface="Arial" pitchFamily="34" charset="0"/>
        </a:defRPr>
      </a:lvl1pPr>
      <a:lvl2pPr marL="182563" indent="-182563" algn="l" defTabSz="914400" rtl="0" eaLnBrk="1" latinLnBrk="0" hangingPunct="1">
        <a:spcBef>
          <a:spcPts val="600"/>
        </a:spcBef>
        <a:buClr>
          <a:schemeClr val="accent3">
            <a:lumMod val="75000"/>
          </a:schemeClr>
        </a:buClr>
        <a:buFont typeface="Wingdings" panose="05000000000000000000" pitchFamily="2" charset="2"/>
        <a:buChar char="§"/>
        <a:defRPr sz="1300" kern="1200">
          <a:solidFill>
            <a:schemeClr val="accent6"/>
          </a:solidFill>
          <a:latin typeface="Arial" pitchFamily="34" charset="0"/>
          <a:ea typeface="+mn-ea"/>
          <a:cs typeface="Arial" pitchFamily="34" charset="0"/>
        </a:defRPr>
      </a:lvl2pPr>
      <a:lvl3pPr marL="344488" indent="-149225" algn="l" defTabSz="914400" rtl="0" eaLnBrk="1" latinLnBrk="0" hangingPunct="1">
        <a:spcBef>
          <a:spcPts val="600"/>
        </a:spcBef>
        <a:buClr>
          <a:schemeClr val="accent3">
            <a:lumMod val="75000"/>
          </a:schemeClr>
        </a:buClr>
        <a:buFont typeface="Arial" pitchFamily="34" charset="0"/>
        <a:buChar char="•"/>
        <a:tabLst>
          <a:tab pos="400050" algn="l"/>
        </a:tabLst>
        <a:defRPr sz="1200" kern="1200">
          <a:solidFill>
            <a:schemeClr val="accent6"/>
          </a:solidFill>
          <a:latin typeface="Arial" pitchFamily="34" charset="0"/>
          <a:ea typeface="+mn-ea"/>
          <a:cs typeface="Arial" pitchFamily="34" charset="0"/>
        </a:defRPr>
      </a:lvl3pPr>
      <a:lvl4pPr marL="514350" indent="-171450" algn="l" defTabSz="914400" rtl="0" eaLnBrk="1" latinLnBrk="0" hangingPunct="1">
        <a:spcBef>
          <a:spcPts val="600"/>
        </a:spcBef>
        <a:buClr>
          <a:schemeClr val="accent3">
            <a:lumMod val="75000"/>
          </a:schemeClr>
        </a:buClr>
        <a:buFont typeface="Arial" panose="020B0604020202020204" pitchFamily="34" charset="0"/>
        <a:buChar char="-"/>
        <a:defRPr sz="1100" kern="1200">
          <a:solidFill>
            <a:schemeClr val="accent6"/>
          </a:solidFill>
          <a:latin typeface="Arial" pitchFamily="34" charset="0"/>
          <a:ea typeface="+mn-ea"/>
          <a:cs typeface="Arial" pitchFamily="34" charset="0"/>
        </a:defRPr>
      </a:lvl4pPr>
      <a:lvl5pPr marL="685800" indent="-171450" algn="l" defTabSz="914400" rtl="0" eaLnBrk="1" latinLnBrk="0" hangingPunct="1">
        <a:spcBef>
          <a:spcPts val="600"/>
        </a:spcBef>
        <a:buClr>
          <a:schemeClr val="accent3">
            <a:lumMod val="75000"/>
          </a:schemeClr>
        </a:buClr>
        <a:buSzPct val="100000"/>
        <a:buFont typeface="Arial" panose="020B0604020202020204" pitchFamily="34" charset="0"/>
        <a:buChar char="◦"/>
        <a:defRPr sz="1100" kern="1200">
          <a:solidFill>
            <a:schemeClr val="accent6"/>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tiff"/><Relationship Id="rId3" Type="http://schemas.openxmlformats.org/officeDocument/2006/relationships/image" Target="../media/image4.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tiff"/><Relationship Id="rId3" Type="http://schemas.openxmlformats.org/officeDocument/2006/relationships/image" Target="../media/image6.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Competitive brain and body growth model</a:t>
            </a:r>
            <a:endParaRPr lang="en-US" dirty="0"/>
          </a:p>
        </p:txBody>
      </p:sp>
      <p:sp>
        <p:nvSpPr>
          <p:cNvPr id="3" name="Subtitle 2"/>
          <p:cNvSpPr>
            <a:spLocks noGrp="1"/>
          </p:cNvSpPr>
          <p:nvPr>
            <p:ph type="subTitle" idx="1"/>
          </p:nvPr>
        </p:nvSpPr>
        <p:spPr/>
        <p:txBody>
          <a:bodyPr/>
          <a:lstStyle/>
          <a:p>
            <a:r>
              <a:rPr lang="en-US" dirty="0" smtClean="0"/>
              <a:t>Predator Prey Team and Wolfram Solutions</a:t>
            </a:r>
            <a:endParaRPr lang="en-US" dirty="0"/>
          </a:p>
        </p:txBody>
      </p:sp>
    </p:spTree>
    <p:extLst>
      <p:ext uri="{BB962C8B-B14F-4D97-AF65-F5344CB8AC3E}">
        <p14:creationId xmlns:p14="http://schemas.microsoft.com/office/powerpoint/2010/main" val="82659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D3F7C509-FEEF-45D3-B896-7C07814C0C13}" type="slidenum">
              <a:rPr lang="en-US" smtClean="0">
                <a:solidFill>
                  <a:srgbClr val="000000"/>
                </a:solidFill>
              </a:rPr>
              <a:pPr/>
              <a:t>2</a:t>
            </a:fld>
            <a:endParaRPr lang="en-US" dirty="0">
              <a:solidFill>
                <a:srgbClr val="000000"/>
              </a:solidFill>
            </a:endParaRPr>
          </a:p>
        </p:txBody>
      </p:sp>
      <p:sp>
        <p:nvSpPr>
          <p:cNvPr id="5" name="Title 4"/>
          <p:cNvSpPr>
            <a:spLocks noGrp="1"/>
          </p:cNvSpPr>
          <p:nvPr>
            <p:ph type="title"/>
          </p:nvPr>
        </p:nvSpPr>
        <p:spPr/>
        <p:txBody>
          <a:bodyPr/>
          <a:lstStyle/>
          <a:p>
            <a:r>
              <a:rPr lang="en-US" dirty="0" smtClean="0"/>
              <a:t>Background and motivation</a:t>
            </a:r>
            <a:endParaRPr lang="en-US" dirty="0"/>
          </a:p>
        </p:txBody>
      </p:sp>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3" name="TextBox 2"/>
          <p:cNvSpPr txBox="1"/>
          <p:nvPr/>
        </p:nvSpPr>
        <p:spPr>
          <a:xfrm>
            <a:off x="365124" y="866562"/>
            <a:ext cx="8344685" cy="1028702"/>
          </a:xfrm>
          <a:prstGeom prst="rect">
            <a:avLst/>
          </a:prstGeom>
          <a:noFill/>
        </p:spPr>
        <p:txBody>
          <a:bodyPr wrap="square" lIns="0" tIns="0" rIns="0" bIns="0" rtlCol="0" anchor="ctr">
            <a:noAutofit/>
          </a:bodyPr>
          <a:lstStyle/>
          <a:p>
            <a:r>
              <a:rPr lang="en-US" sz="1400" dirty="0"/>
              <a:t>With sufficient nutrient intake, normal human development can support growth of body and brain along natural growth curves that vary from individual to </a:t>
            </a:r>
            <a:r>
              <a:rPr lang="en-US" sz="1400" dirty="0" smtClean="0"/>
              <a:t>individual.</a:t>
            </a:r>
          </a:p>
          <a:p>
            <a:r>
              <a:rPr lang="en-US" sz="1400" dirty="0" smtClean="0"/>
              <a:t>However</a:t>
            </a:r>
            <a:r>
              <a:rPr lang="en-US" sz="1400" dirty="0"/>
              <a:t>, when nutrient intake is limited, these distinct development needs must compete for scarce energy resources, imposing a tradeoff between full brain and full body development for a given </a:t>
            </a:r>
            <a:r>
              <a:rPr lang="en-US" sz="1400" dirty="0" smtClean="0"/>
              <a:t>age.</a:t>
            </a:r>
            <a:endParaRPr lang="en-US" sz="1400" dirty="0" smtClean="0">
              <a:solidFill>
                <a:schemeClr val="accent6"/>
              </a:solidFill>
              <a:latin typeface="Arial" pitchFamily="34" charset="0"/>
              <a:cs typeface="Arial" pitchFamily="34" charset="0"/>
            </a:endParaRPr>
          </a:p>
        </p:txBody>
      </p:sp>
      <p:sp>
        <p:nvSpPr>
          <p:cNvPr id="9" name="TextBox 8"/>
          <p:cNvSpPr txBox="1"/>
          <p:nvPr/>
        </p:nvSpPr>
        <p:spPr>
          <a:xfrm>
            <a:off x="2653393" y="2571750"/>
            <a:ext cx="914400" cy="914400"/>
          </a:xfrm>
          <a:prstGeom prst="rect">
            <a:avLst/>
          </a:prstGeom>
          <a:noFill/>
        </p:spPr>
        <p:txBody>
          <a:bodyPr wrap="none" lIns="0" tIns="0" rIns="0" bIns="0" rtlCol="0">
            <a:noAutofit/>
          </a:bodyPr>
          <a:lstStyle/>
          <a:p>
            <a:endParaRPr lang="en-US" sz="1400" smtClean="0">
              <a:solidFill>
                <a:schemeClr val="accent6"/>
              </a:solidFill>
              <a:latin typeface="Arial" pitchFamily="34" charset="0"/>
              <a:cs typeface="Arial" pitchFamily="34" charset="0"/>
            </a:endParaRPr>
          </a:p>
        </p:txBody>
      </p:sp>
      <p:sp>
        <p:nvSpPr>
          <p:cNvPr id="10" name="TextBox 9"/>
          <p:cNvSpPr txBox="1"/>
          <p:nvPr/>
        </p:nvSpPr>
        <p:spPr>
          <a:xfrm>
            <a:off x="365124" y="2679034"/>
            <a:ext cx="8329613" cy="937745"/>
          </a:xfrm>
          <a:prstGeom prst="rect">
            <a:avLst/>
          </a:prstGeom>
          <a:ln/>
        </p:spPr>
        <p:style>
          <a:lnRef idx="2">
            <a:schemeClr val="accent3"/>
          </a:lnRef>
          <a:fillRef idx="1">
            <a:schemeClr val="lt1"/>
          </a:fillRef>
          <a:effectRef idx="0">
            <a:schemeClr val="accent3"/>
          </a:effectRef>
          <a:fontRef idx="minor">
            <a:schemeClr val="dk1"/>
          </a:fontRef>
        </p:style>
        <p:txBody>
          <a:bodyPr wrap="square" lIns="0" tIns="0" rIns="0" bIns="0" rtlCol="0" anchor="ctr">
            <a:noAutofit/>
          </a:bodyPr>
          <a:lstStyle/>
          <a:p>
            <a:r>
              <a:rPr lang="en-US" sz="1400" dirty="0"/>
              <a:t>We</a:t>
            </a:r>
            <a:r>
              <a:rPr lang="en-US" sz="1400" b="1" dirty="0"/>
              <a:t> </a:t>
            </a:r>
            <a:r>
              <a:rPr lang="en-US" sz="1400" dirty="0"/>
              <a:t>propose a mathematical model that links the daily nutrient intakes to brain and body development. The model characterizes normative infant growth curves and is able to simulate different scenarios like regular feeding, catch-up growth and under- and over-nutrition based on changes in nutritional intake. Available energy generated from varied nutrient intake are assigned to different </a:t>
            </a:r>
            <a:r>
              <a:rPr lang="en-US" sz="1400" dirty="0" smtClean="0"/>
              <a:t>reservoirs.</a:t>
            </a:r>
            <a:endParaRPr lang="en-US" sz="1400" dirty="0" smtClean="0">
              <a:solidFill>
                <a:schemeClr val="accent6"/>
              </a:solidFill>
              <a:latin typeface="Arial" pitchFamily="34" charset="0"/>
              <a:cs typeface="Arial" pitchFamily="34" charset="0"/>
            </a:endParaRPr>
          </a:p>
        </p:txBody>
      </p:sp>
    </p:spTree>
    <p:extLst>
      <p:ext uri="{BB962C8B-B14F-4D97-AF65-F5344CB8AC3E}">
        <p14:creationId xmlns:p14="http://schemas.microsoft.com/office/powerpoint/2010/main" val="89332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D3F7C509-FEEF-45D3-B896-7C07814C0C13}" type="slidenum">
              <a:rPr lang="en-US" smtClean="0">
                <a:solidFill>
                  <a:srgbClr val="000000"/>
                </a:solidFill>
              </a:rPr>
              <a:pPr/>
              <a:t>3</a:t>
            </a:fld>
            <a:endParaRPr lang="en-US" dirty="0">
              <a:solidFill>
                <a:srgbClr val="000000"/>
              </a:solidFill>
            </a:endParaRPr>
          </a:p>
        </p:txBody>
      </p:sp>
      <p:sp>
        <p:nvSpPr>
          <p:cNvPr id="6" name="Text Placeholder 5"/>
          <p:cNvSpPr>
            <a:spLocks noGrp="1"/>
          </p:cNvSpPr>
          <p:nvPr>
            <p:ph type="body" sz="quarter" idx="16"/>
          </p:nvPr>
        </p:nvSpPr>
        <p:spPr>
          <a:xfrm>
            <a:off x="365125" y="871710"/>
            <a:ext cx="8329613" cy="237297"/>
          </a:xfrm>
        </p:spPr>
        <p:txBody>
          <a:bodyPr/>
          <a:lstStyle/>
          <a:p>
            <a:r>
              <a:rPr lang="en-US" dirty="0" smtClean="0"/>
              <a:t>DAILY GROWTH SCHEME</a:t>
            </a:r>
            <a:endParaRPr lang="en-US" dirty="0"/>
          </a:p>
        </p:txBody>
      </p:sp>
      <p:sp>
        <p:nvSpPr>
          <p:cNvPr id="5" name="Title 4"/>
          <p:cNvSpPr>
            <a:spLocks noGrp="1"/>
          </p:cNvSpPr>
          <p:nvPr>
            <p:ph type="title"/>
          </p:nvPr>
        </p:nvSpPr>
        <p:spPr/>
        <p:txBody>
          <a:bodyPr/>
          <a:lstStyle/>
          <a:p>
            <a:r>
              <a:rPr lang="en-US" dirty="0" smtClean="0"/>
              <a:t>Competitive Brain and Body </a:t>
            </a:r>
            <a:r>
              <a:rPr lang="en-US" dirty="0" smtClean="0"/>
              <a:t>growth model</a:t>
            </a:r>
            <a:endParaRPr lang="en-US" dirty="0"/>
          </a:p>
        </p:txBody>
      </p:sp>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Rounded Rectangle 7"/>
          <p:cNvSpPr/>
          <p:nvPr/>
        </p:nvSpPr>
        <p:spPr>
          <a:xfrm>
            <a:off x="3365048" y="1538934"/>
            <a:ext cx="2145846" cy="164791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Rectangle 8"/>
          <p:cNvSpPr/>
          <p:nvPr/>
        </p:nvSpPr>
        <p:spPr>
          <a:xfrm>
            <a:off x="3365047" y="1888819"/>
            <a:ext cx="2136393" cy="70625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outerShdw blurRad="38100" dist="19050" dir="2700000" algn="tl">
                    <a:schemeClr val="dk1">
                      <a:alpha val="40000"/>
                    </a:schemeClr>
                  </a:outerShdw>
                </a:effectLst>
                <a:ea typeface="ＭＳ 明朝" charset="-128"/>
                <a:cs typeface="Times New Roman" charset="0"/>
              </a:rPr>
              <a:t>Daily </a:t>
            </a:r>
            <a:r>
              <a:rPr lang="en-US" sz="1000" kern="1200" dirty="0" smtClean="0">
                <a:solidFill>
                  <a:srgbClr val="000000"/>
                </a:solidFill>
                <a:effectLst>
                  <a:outerShdw blurRad="38100" dist="19050" dir="2700000" algn="tl">
                    <a:schemeClr val="dk1">
                      <a:alpha val="40000"/>
                    </a:schemeClr>
                  </a:outerShdw>
                </a:effectLst>
                <a:ea typeface="ＭＳ 明朝" charset="-128"/>
                <a:cs typeface="Times New Roman" charset="0"/>
              </a:rPr>
              <a:t>growth </a:t>
            </a:r>
            <a:r>
              <a:rPr lang="en-US" sz="1000" dirty="0">
                <a:solidFill>
                  <a:srgbClr val="000000"/>
                </a:solidFill>
                <a:effectLst>
                  <a:outerShdw blurRad="38100" dist="19050" dir="2700000" algn="tl">
                    <a:schemeClr val="dk1">
                      <a:alpha val="40000"/>
                    </a:schemeClr>
                  </a:outerShdw>
                </a:effectLst>
                <a:ea typeface="ＭＳ 明朝" charset="-128"/>
                <a:cs typeface="Times New Roman" charset="0"/>
              </a:rPr>
              <a:t>f</a:t>
            </a:r>
            <a:r>
              <a:rPr lang="en-US" sz="1000" kern="1200" dirty="0" smtClean="0">
                <a:solidFill>
                  <a:srgbClr val="000000"/>
                </a:solidFill>
                <a:effectLst>
                  <a:outerShdw blurRad="38100" dist="19050" dir="2700000" algn="tl">
                    <a:schemeClr val="dk1">
                      <a:alpha val="40000"/>
                    </a:schemeClr>
                  </a:outerShdw>
                </a:effectLst>
                <a:ea typeface="ＭＳ 明朝" charset="-128"/>
                <a:cs typeface="Times New Roman" charset="0"/>
              </a:rPr>
              <a:t>unction</a:t>
            </a:r>
            <a:endParaRPr lang="en-US" sz="1200" dirty="0">
              <a:effectLst/>
              <a:latin typeface="Times New Roman" charset="0"/>
              <a:ea typeface="ＭＳ 明朝" charset="-128"/>
            </a:endParaRPr>
          </a:p>
        </p:txBody>
      </p:sp>
      <p:sp>
        <p:nvSpPr>
          <p:cNvPr id="10" name="Rounded Rectangle 9"/>
          <p:cNvSpPr/>
          <p:nvPr/>
        </p:nvSpPr>
        <p:spPr>
          <a:xfrm>
            <a:off x="5984422" y="1890724"/>
            <a:ext cx="1380148" cy="578732"/>
          </a:xfrm>
          <a:prstGeom prst="roundRect">
            <a:avLst/>
          </a:prstGeom>
          <a:solidFill>
            <a:schemeClr val="accent3">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Individual state</a:t>
            </a:r>
            <a:endParaRPr lang="en-US" sz="1200" dirty="0">
              <a:effectLst/>
              <a:latin typeface="Times New Roman" charset="0"/>
              <a:ea typeface="ＭＳ 明朝" charset="-128"/>
            </a:endParaRP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a:t>
            </a:r>
            <a:r>
              <a:rPr lang="en-US" sz="1000" kern="1200" dirty="0">
                <a:solidFill>
                  <a:srgbClr val="000000"/>
                </a:solidFill>
                <a:effectLst/>
                <a:ea typeface="ＭＳ 明朝" charset="-128"/>
                <a:cs typeface="Times New Roman" charset="0"/>
              </a:rPr>
              <a:t>N+1</a:t>
            </a:r>
            <a:endParaRPr lang="en-US" sz="1200" dirty="0">
              <a:effectLst/>
              <a:latin typeface="Times New Roman" charset="0"/>
              <a:ea typeface="ＭＳ 明朝" charset="-128"/>
            </a:endParaRPr>
          </a:p>
        </p:txBody>
      </p:sp>
      <p:sp>
        <p:nvSpPr>
          <p:cNvPr id="11" name="Rounded Rectangle 10"/>
          <p:cNvSpPr/>
          <p:nvPr/>
        </p:nvSpPr>
        <p:spPr>
          <a:xfrm>
            <a:off x="1479097" y="2612718"/>
            <a:ext cx="1408507" cy="529687"/>
          </a:xfrm>
          <a:prstGeom prst="roundRect">
            <a:avLst/>
          </a:prstGeom>
          <a:solidFill>
            <a:srgbClr val="92D050"/>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Nutrient intake</a:t>
            </a:r>
            <a:endParaRPr lang="en-US" sz="1200" dirty="0">
              <a:effectLst/>
              <a:latin typeface="Times New Roman" charset="0"/>
              <a:ea typeface="ＭＳ 明朝" charset="-128"/>
            </a:endParaRP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a:t>
            </a:r>
            <a:r>
              <a:rPr lang="en-US" sz="1000" kern="1200" dirty="0">
                <a:solidFill>
                  <a:srgbClr val="000000"/>
                </a:solidFill>
                <a:effectLst/>
                <a:ea typeface="ＭＳ 明朝" charset="-128"/>
                <a:cs typeface="Times New Roman" charset="0"/>
              </a:rPr>
              <a:t>N</a:t>
            </a:r>
            <a:endParaRPr lang="en-US" sz="1200" dirty="0">
              <a:effectLst/>
              <a:latin typeface="Times New Roman" charset="0"/>
              <a:ea typeface="ＭＳ 明朝" charset="-128"/>
            </a:endParaRPr>
          </a:p>
        </p:txBody>
      </p:sp>
      <p:sp>
        <p:nvSpPr>
          <p:cNvPr id="12" name="Rounded Rectangle 11"/>
          <p:cNvSpPr/>
          <p:nvPr/>
        </p:nvSpPr>
        <p:spPr>
          <a:xfrm>
            <a:off x="3812721" y="2612084"/>
            <a:ext cx="1403113" cy="421788"/>
          </a:xfrm>
          <a:prstGeom prst="roundRect">
            <a:avLst/>
          </a:prstGeom>
          <a:solidFill>
            <a:schemeClr val="accent4">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a:solidFill>
                  <a:srgbClr val="000000"/>
                </a:solidFill>
                <a:effectLst/>
                <a:ea typeface="ＭＳ 明朝" charset="-128"/>
                <a:cs typeface="Times New Roman" charset="0"/>
              </a:rPr>
              <a:t>Global </a:t>
            </a:r>
            <a:r>
              <a:rPr lang="en-US" sz="1000" kern="1200" smtClean="0">
                <a:solidFill>
                  <a:srgbClr val="000000"/>
                </a:solidFill>
                <a:effectLst/>
                <a:ea typeface="ＭＳ 明朝" charset="-128"/>
                <a:cs typeface="Times New Roman" charset="0"/>
              </a:rPr>
              <a:t>parameters</a:t>
            </a:r>
            <a:endParaRPr lang="en-US" sz="1200">
              <a:effectLst/>
              <a:latin typeface="Times New Roman" charset="0"/>
              <a:ea typeface="ＭＳ 明朝" charset="-128"/>
            </a:endParaRPr>
          </a:p>
        </p:txBody>
      </p:sp>
      <p:sp>
        <p:nvSpPr>
          <p:cNvPr id="13" name="Rounded Rectangle 12"/>
          <p:cNvSpPr/>
          <p:nvPr/>
        </p:nvSpPr>
        <p:spPr>
          <a:xfrm>
            <a:off x="1498147" y="1890724"/>
            <a:ext cx="1380148" cy="578732"/>
          </a:xfrm>
          <a:prstGeom prst="roundRect">
            <a:avLst/>
          </a:prstGeom>
          <a:solidFill>
            <a:schemeClr val="accent3">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Individual state</a:t>
            </a:r>
            <a:endParaRPr lang="en-US" sz="1200" dirty="0">
              <a:effectLst/>
              <a:latin typeface="Times New Roman" charset="0"/>
              <a:ea typeface="ＭＳ 明朝" charset="-128"/>
            </a:endParaRP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N</a:t>
            </a:r>
            <a:endParaRPr lang="en-US" sz="1200" dirty="0">
              <a:effectLst/>
              <a:latin typeface="Times New Roman" charset="0"/>
              <a:ea typeface="ＭＳ 明朝" charset="-128"/>
            </a:endParaRPr>
          </a:p>
        </p:txBody>
      </p:sp>
      <p:cxnSp>
        <p:nvCxnSpPr>
          <p:cNvPr id="14" name="Straight Arrow Connector 13"/>
          <p:cNvCxnSpPr/>
          <p:nvPr/>
        </p:nvCxnSpPr>
        <p:spPr>
          <a:xfrm>
            <a:off x="2907847" y="2109799"/>
            <a:ext cx="4632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a:off x="5527222" y="2071699"/>
            <a:ext cx="4632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 name="Rectangle 9"/>
          <p:cNvSpPr>
            <a:spLocks noChangeArrowheads="1"/>
          </p:cNvSpPr>
          <p:nvPr/>
        </p:nvSpPr>
        <p:spPr bwMode="auto">
          <a:xfrm>
            <a:off x="0" y="-1"/>
            <a:ext cx="9074943" cy="470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15"/>
          <p:cNvSpPr>
            <a:spLocks noChangeArrowheads="1"/>
          </p:cNvSpPr>
          <p:nvPr/>
        </p:nvSpPr>
        <p:spPr bwMode="auto">
          <a:xfrm>
            <a:off x="0" y="457199"/>
            <a:ext cx="9074943" cy="470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cxnSp>
        <p:nvCxnSpPr>
          <p:cNvPr id="20" name="Straight Arrow Connector 19"/>
          <p:cNvCxnSpPr/>
          <p:nvPr/>
        </p:nvCxnSpPr>
        <p:spPr>
          <a:xfrm>
            <a:off x="2901847" y="2776549"/>
            <a:ext cx="4632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365124" y="3616778"/>
            <a:ext cx="8344685" cy="1143000"/>
          </a:xfrm>
          <a:prstGeom prst="rect">
            <a:avLst/>
          </a:prstGeom>
          <a:noFill/>
        </p:spPr>
        <p:txBody>
          <a:bodyPr wrap="square" lIns="0" tIns="0" rIns="0" bIns="0" rtlCol="0" anchor="ctr">
            <a:noAutofit/>
          </a:bodyPr>
          <a:lstStyle/>
          <a:p>
            <a:r>
              <a:rPr lang="en-US" sz="1400" dirty="0"/>
              <a:t>The competitive brain and body growth model computes a growth trajectory of a single subject taking into account his daily nutrient intakes. The model is a recursion of a daily growth function, which takes as input the individual state for a particular day and the nutrient intakes and it returns the new individual state for the next day</a:t>
            </a:r>
            <a:r>
              <a:rPr lang="en-US" sz="1400" dirty="0" smtClean="0"/>
              <a:t>.</a:t>
            </a:r>
          </a:p>
          <a:p>
            <a:r>
              <a:rPr lang="en-US" sz="1400" dirty="0" smtClean="0">
                <a:solidFill>
                  <a:schemeClr val="accent6"/>
                </a:solidFill>
                <a:latin typeface="Arial" pitchFamily="34" charset="0"/>
                <a:cs typeface="Arial" pitchFamily="34" charset="0"/>
              </a:rPr>
              <a:t>The model spans from 0 to 5 years. </a:t>
            </a:r>
            <a:endParaRPr lang="en-US" sz="1400" dirty="0" smtClean="0">
              <a:solidFill>
                <a:schemeClr val="accent6"/>
              </a:solidFill>
              <a:latin typeface="Arial" pitchFamily="34" charset="0"/>
              <a:cs typeface="Arial" pitchFamily="34" charset="0"/>
            </a:endParaRPr>
          </a:p>
        </p:txBody>
      </p:sp>
    </p:spTree>
    <p:extLst>
      <p:ext uri="{BB962C8B-B14F-4D97-AF65-F5344CB8AC3E}">
        <p14:creationId xmlns:p14="http://schemas.microsoft.com/office/powerpoint/2010/main" val="112832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D3F7C509-FEEF-45D3-B896-7C07814C0C13}" type="slidenum">
              <a:rPr lang="en-US" smtClean="0">
                <a:solidFill>
                  <a:srgbClr val="000000"/>
                </a:solidFill>
              </a:rPr>
              <a:pPr/>
              <a:t>4</a:t>
            </a:fld>
            <a:endParaRPr lang="en-US" dirty="0">
              <a:solidFill>
                <a:srgbClr val="000000"/>
              </a:solidFill>
            </a:endParaRPr>
          </a:p>
        </p:txBody>
      </p:sp>
      <p:sp>
        <p:nvSpPr>
          <p:cNvPr id="5" name="Title 4"/>
          <p:cNvSpPr>
            <a:spLocks noGrp="1"/>
          </p:cNvSpPr>
          <p:nvPr>
            <p:ph type="title"/>
          </p:nvPr>
        </p:nvSpPr>
        <p:spPr>
          <a:xfrm>
            <a:off x="314543" y="457228"/>
            <a:ext cx="8329613" cy="381930"/>
          </a:xfrm>
        </p:spPr>
        <p:txBody>
          <a:bodyPr/>
          <a:lstStyle/>
          <a:p>
            <a:r>
              <a:rPr lang="en-US" sz="2000" dirty="0"/>
              <a:t>nutrient intake 100% of </a:t>
            </a:r>
            <a:r>
              <a:rPr lang="en-US" sz="2000" dirty="0" smtClean="0"/>
              <a:t>requirement</a:t>
            </a:r>
            <a:endParaRPr lang="en-US" sz="2000" dirty="0"/>
          </a:p>
        </p:txBody>
      </p:sp>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Rectangle 7"/>
          <p:cNvSpPr/>
          <p:nvPr/>
        </p:nvSpPr>
        <p:spPr>
          <a:xfrm>
            <a:off x="2046416" y="1234637"/>
            <a:ext cx="1814241" cy="667067"/>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lgn="ctr">
              <a:spcAft>
                <a:spcPts val="0"/>
              </a:spcAft>
            </a:pPr>
            <a:r>
              <a:rPr lang="en-US" sz="1200" dirty="0">
                <a:ln>
                  <a:noFill/>
                </a:ln>
                <a:solidFill>
                  <a:srgbClr val="000000"/>
                </a:solidFill>
                <a:effectLst>
                  <a:outerShdw blurRad="38100" dist="19050" dir="2700000" algn="tl">
                    <a:schemeClr val="dk1">
                      <a:alpha val="40000"/>
                    </a:schemeClr>
                  </a:outerShdw>
                </a:effectLst>
                <a:ea typeface="Cambria" charset="0"/>
                <a:cs typeface="Times New Roman" charset="0"/>
              </a:rPr>
              <a:t>Caloric </a:t>
            </a:r>
            <a:r>
              <a:rPr lang="en-US" sz="1200" dirty="0" smtClean="0">
                <a:ln>
                  <a:noFill/>
                </a:ln>
                <a:solidFill>
                  <a:srgbClr val="000000"/>
                </a:solidFill>
                <a:effectLst>
                  <a:outerShdw blurRad="38100" dist="19050" dir="2700000" algn="tl">
                    <a:schemeClr val="dk1">
                      <a:alpha val="40000"/>
                    </a:schemeClr>
                  </a:outerShdw>
                </a:effectLst>
                <a:ea typeface="Cambria" charset="0"/>
                <a:cs typeface="Times New Roman" charset="0"/>
              </a:rPr>
              <a:t>requirement function</a:t>
            </a:r>
            <a:endParaRPr lang="en-US" sz="1200" dirty="0">
              <a:effectLst/>
              <a:ea typeface="Cambria" charset="0"/>
              <a:cs typeface="Times New Roman" charset="0"/>
            </a:endParaRPr>
          </a:p>
        </p:txBody>
      </p:sp>
      <p:sp>
        <p:nvSpPr>
          <p:cNvPr id="9" name="Rectangle 8"/>
          <p:cNvSpPr/>
          <p:nvPr/>
        </p:nvSpPr>
        <p:spPr>
          <a:xfrm>
            <a:off x="2036169" y="2490480"/>
            <a:ext cx="1814241" cy="647267"/>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lgn="ctr">
              <a:spcAft>
                <a:spcPts val="0"/>
              </a:spcAft>
            </a:pPr>
            <a:r>
              <a:rPr lang="en-US" sz="1200" dirty="0">
                <a:ln>
                  <a:noFill/>
                </a:ln>
                <a:solidFill>
                  <a:srgbClr val="000000"/>
                </a:solidFill>
                <a:effectLst>
                  <a:outerShdw blurRad="38100" dist="19050" dir="2700000" algn="tl">
                    <a:schemeClr val="dk1">
                      <a:alpha val="40000"/>
                    </a:schemeClr>
                  </a:outerShdw>
                </a:effectLst>
                <a:ea typeface="Cambria" charset="0"/>
                <a:cs typeface="Times New Roman" charset="0"/>
              </a:rPr>
              <a:t>Energy </a:t>
            </a:r>
            <a:r>
              <a:rPr lang="en-US" sz="1200" dirty="0" smtClean="0">
                <a:ln>
                  <a:noFill/>
                </a:ln>
                <a:solidFill>
                  <a:srgbClr val="000000"/>
                </a:solidFill>
                <a:effectLst>
                  <a:outerShdw blurRad="38100" dist="19050" dir="2700000" algn="tl">
                    <a:schemeClr val="dk1">
                      <a:alpha val="40000"/>
                    </a:schemeClr>
                  </a:outerShdw>
                </a:effectLst>
                <a:ea typeface="Cambria" charset="0"/>
                <a:cs typeface="Times New Roman" charset="0"/>
              </a:rPr>
              <a:t>partition function</a:t>
            </a:r>
            <a:endParaRPr lang="en-US" sz="1200" dirty="0">
              <a:effectLst/>
              <a:ea typeface="Cambria" charset="0"/>
              <a:cs typeface="Times New Roman" charset="0"/>
            </a:endParaRPr>
          </a:p>
        </p:txBody>
      </p:sp>
      <p:sp>
        <p:nvSpPr>
          <p:cNvPr id="10" name="Rectangle 9"/>
          <p:cNvSpPr/>
          <p:nvPr/>
        </p:nvSpPr>
        <p:spPr>
          <a:xfrm>
            <a:off x="1996888" y="3886291"/>
            <a:ext cx="1832445" cy="573831"/>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lgn="ctr">
              <a:spcAft>
                <a:spcPts val="0"/>
              </a:spcAft>
            </a:pPr>
            <a:r>
              <a:rPr lang="en-US" sz="1200" dirty="0">
                <a:ln>
                  <a:noFill/>
                </a:ln>
                <a:solidFill>
                  <a:srgbClr val="000000"/>
                </a:solidFill>
                <a:effectLst>
                  <a:outerShdw blurRad="38100" dist="19050" dir="2700000" algn="tl">
                    <a:schemeClr val="dk1">
                      <a:alpha val="40000"/>
                    </a:schemeClr>
                  </a:outerShdw>
                </a:effectLst>
                <a:ea typeface="Cambria" charset="0"/>
                <a:cs typeface="Times New Roman" charset="0"/>
              </a:rPr>
              <a:t>Updated </a:t>
            </a:r>
            <a:r>
              <a:rPr lang="en-US" sz="1200" dirty="0" smtClean="0">
                <a:ln>
                  <a:noFill/>
                </a:ln>
                <a:solidFill>
                  <a:srgbClr val="000000"/>
                </a:solidFill>
                <a:effectLst>
                  <a:outerShdw blurRad="38100" dist="19050" dir="2700000" algn="tl">
                    <a:schemeClr val="dk1">
                      <a:alpha val="40000"/>
                    </a:schemeClr>
                  </a:outerShdw>
                </a:effectLst>
                <a:ea typeface="Cambria" charset="0"/>
                <a:cs typeface="Times New Roman" charset="0"/>
              </a:rPr>
              <a:t>body </a:t>
            </a:r>
            <a:r>
              <a:rPr lang="en-US" sz="1200" dirty="0">
                <a:ln>
                  <a:noFill/>
                </a:ln>
                <a:solidFill>
                  <a:srgbClr val="000000"/>
                </a:solidFill>
                <a:effectLst>
                  <a:outerShdw blurRad="38100" dist="19050" dir="2700000" algn="tl">
                    <a:schemeClr val="dk1">
                      <a:alpha val="40000"/>
                    </a:schemeClr>
                  </a:outerShdw>
                </a:effectLst>
                <a:ea typeface="Cambria" charset="0"/>
                <a:cs typeface="Times New Roman" charset="0"/>
              </a:rPr>
              <a:t>measures</a:t>
            </a:r>
            <a:endParaRPr lang="en-US" sz="1200" dirty="0">
              <a:effectLst/>
              <a:ea typeface="Cambria" charset="0"/>
              <a:cs typeface="Times New Roman" charset="0"/>
            </a:endParaRPr>
          </a:p>
        </p:txBody>
      </p:sp>
      <p:sp>
        <p:nvSpPr>
          <p:cNvPr id="12" name="Rounded Rectangle 11"/>
          <p:cNvSpPr/>
          <p:nvPr/>
        </p:nvSpPr>
        <p:spPr>
          <a:xfrm>
            <a:off x="30465" y="1281341"/>
            <a:ext cx="1390650" cy="561975"/>
          </a:xfrm>
          <a:prstGeom prst="roundRect">
            <a:avLst/>
          </a:prstGeom>
          <a:solidFill>
            <a:schemeClr val="accent3">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Individual state</a:t>
            </a:r>
            <a:endParaRPr lang="en-US" sz="1200" dirty="0">
              <a:effectLst/>
              <a:latin typeface="Times New Roman" charset="0"/>
              <a:ea typeface="ＭＳ 明朝" charset="-128"/>
            </a:endParaRP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a:t>
            </a:r>
            <a:r>
              <a:rPr lang="en-US" sz="1000" kern="1200" dirty="0">
                <a:solidFill>
                  <a:srgbClr val="000000"/>
                </a:solidFill>
                <a:effectLst/>
                <a:ea typeface="ＭＳ 明朝" charset="-128"/>
                <a:cs typeface="Times New Roman" charset="0"/>
              </a:rPr>
              <a:t>N</a:t>
            </a:r>
            <a:endParaRPr lang="en-US" sz="1200" dirty="0">
              <a:effectLst/>
              <a:latin typeface="Times New Roman" charset="0"/>
              <a:ea typeface="ＭＳ 明朝" charset="-128"/>
            </a:endParaRPr>
          </a:p>
        </p:txBody>
      </p:sp>
      <p:sp>
        <p:nvSpPr>
          <p:cNvPr id="13" name="Rounded Rectangle 12"/>
          <p:cNvSpPr/>
          <p:nvPr/>
        </p:nvSpPr>
        <p:spPr>
          <a:xfrm>
            <a:off x="63301" y="2513119"/>
            <a:ext cx="1358265" cy="577850"/>
          </a:xfrm>
          <a:prstGeom prst="roundRect">
            <a:avLst/>
          </a:prstGeom>
          <a:solidFill>
            <a:schemeClr val="accent3">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Nutrient intake</a:t>
            </a:r>
            <a:endParaRPr lang="en-US" sz="1200" dirty="0">
              <a:effectLst/>
              <a:latin typeface="Times New Roman" charset="0"/>
              <a:ea typeface="ＭＳ 明朝" charset="-128"/>
            </a:endParaRP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N</a:t>
            </a:r>
          </a:p>
          <a:p>
            <a:pPr algn="ctr">
              <a:spcAft>
                <a:spcPts val="0"/>
              </a:spcAft>
            </a:pPr>
            <a:r>
              <a:rPr lang="en-US" sz="1000" dirty="0" smtClean="0">
                <a:solidFill>
                  <a:srgbClr val="000000"/>
                </a:solidFill>
                <a:ea typeface="ＭＳ 明朝" charset="-128"/>
                <a:cs typeface="Times New Roman" charset="0"/>
              </a:rPr>
              <a:t>889 </a:t>
            </a:r>
            <a:r>
              <a:rPr lang="en-US" sz="1000" dirty="0" smtClean="0">
                <a:solidFill>
                  <a:srgbClr val="000000"/>
                </a:solidFill>
                <a:ea typeface="ＭＳ 明朝" charset="-128"/>
                <a:cs typeface="Times New Roman" charset="0"/>
              </a:rPr>
              <a:t>kcal</a:t>
            </a:r>
            <a:endParaRPr lang="en-US" sz="1000" kern="1200" dirty="0" smtClean="0">
              <a:solidFill>
                <a:srgbClr val="000000"/>
              </a:solidFill>
              <a:effectLst/>
              <a:ea typeface="ＭＳ 明朝" charset="-128"/>
              <a:cs typeface="Times New Roman" charset="0"/>
            </a:endParaRPr>
          </a:p>
        </p:txBody>
      </p:sp>
      <p:sp>
        <p:nvSpPr>
          <p:cNvPr id="14" name="Rounded Rectangle 13"/>
          <p:cNvSpPr/>
          <p:nvPr/>
        </p:nvSpPr>
        <p:spPr>
          <a:xfrm>
            <a:off x="4570591" y="1164729"/>
            <a:ext cx="1601609" cy="802775"/>
          </a:xfrm>
          <a:prstGeom prst="roundRect">
            <a:avLst/>
          </a:prstGeom>
          <a:solidFill>
            <a:srgbClr val="92D050"/>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spcAft>
                <a:spcPts val="0"/>
              </a:spcAft>
            </a:pPr>
            <a:r>
              <a:rPr lang="en-US" sz="1200" dirty="0">
                <a:solidFill>
                  <a:srgbClr val="000000"/>
                </a:solidFill>
                <a:effectLst/>
                <a:ea typeface="Cambria" charset="0"/>
                <a:cs typeface="Times New Roman" charset="0"/>
              </a:rPr>
              <a:t>Caloric </a:t>
            </a:r>
            <a:r>
              <a:rPr lang="en-US" sz="1200" dirty="0" smtClean="0">
                <a:solidFill>
                  <a:srgbClr val="000000"/>
                </a:solidFill>
                <a:effectLst/>
                <a:ea typeface="Cambria" charset="0"/>
                <a:cs typeface="Times New Roman" charset="0"/>
              </a:rPr>
              <a:t>requirement:</a:t>
            </a:r>
          </a:p>
          <a:p>
            <a:pPr marL="91440" marR="91440">
              <a:spcAft>
                <a:spcPts val="0"/>
              </a:spcAft>
            </a:pPr>
            <a:r>
              <a:rPr lang="en-US" sz="1200" dirty="0" smtClean="0">
                <a:solidFill>
                  <a:srgbClr val="000000"/>
                </a:solidFill>
                <a:ea typeface="Cambria" charset="0"/>
                <a:cs typeface="Times New Roman" charset="0"/>
              </a:rPr>
              <a:t>889 </a:t>
            </a:r>
            <a:r>
              <a:rPr lang="en-US" sz="1200" dirty="0" smtClean="0">
                <a:solidFill>
                  <a:srgbClr val="000000"/>
                </a:solidFill>
                <a:ea typeface="Cambria" charset="0"/>
                <a:cs typeface="Times New Roman" charset="0"/>
              </a:rPr>
              <a:t>kcal</a:t>
            </a:r>
            <a:endParaRPr lang="en-US" sz="1200" dirty="0">
              <a:effectLst/>
              <a:ea typeface="Cambria" charset="0"/>
              <a:cs typeface="Times New Roman" charset="0"/>
            </a:endParaRPr>
          </a:p>
        </p:txBody>
      </p:sp>
      <p:sp>
        <p:nvSpPr>
          <p:cNvPr id="15" name="Rounded Rectangle 14"/>
          <p:cNvSpPr/>
          <p:nvPr/>
        </p:nvSpPr>
        <p:spPr>
          <a:xfrm>
            <a:off x="4570591" y="2490480"/>
            <a:ext cx="1601609" cy="667766"/>
          </a:xfrm>
          <a:prstGeom prst="roundRect">
            <a:avLst/>
          </a:prstGeom>
          <a:solidFill>
            <a:srgbClr val="92D050"/>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spcAft>
                <a:spcPts val="0"/>
              </a:spcAft>
            </a:pPr>
            <a:r>
              <a:rPr lang="en-US" sz="1200" dirty="0" smtClean="0">
                <a:solidFill>
                  <a:srgbClr val="000000"/>
                </a:solidFill>
                <a:effectLst/>
                <a:ea typeface="Cambria" charset="0"/>
                <a:cs typeface="Times New Roman" charset="0"/>
              </a:rPr>
              <a:t>Total energy repartition</a:t>
            </a:r>
            <a:endParaRPr lang="en-US" sz="1200" dirty="0">
              <a:effectLst/>
              <a:ea typeface="Cambria" charset="0"/>
              <a:cs typeface="Times New Roman" charset="0"/>
            </a:endParaRPr>
          </a:p>
        </p:txBody>
      </p:sp>
      <p:cxnSp>
        <p:nvCxnSpPr>
          <p:cNvPr id="16" name="Straight Arrow Connector 15"/>
          <p:cNvCxnSpPr>
            <a:stCxn id="14" idx="2"/>
            <a:endCxn id="9" idx="0"/>
          </p:cNvCxnSpPr>
          <p:nvPr/>
        </p:nvCxnSpPr>
        <p:spPr>
          <a:xfrm flipH="1">
            <a:off x="2943290" y="1967504"/>
            <a:ext cx="2428106" cy="52297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a:stCxn id="8" idx="3"/>
            <a:endCxn id="14" idx="1"/>
          </p:cNvCxnSpPr>
          <p:nvPr/>
        </p:nvCxnSpPr>
        <p:spPr>
          <a:xfrm flipV="1">
            <a:off x="3860657" y="1566117"/>
            <a:ext cx="709934" cy="20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9" idx="3"/>
            <a:endCxn id="15" idx="1"/>
          </p:cNvCxnSpPr>
          <p:nvPr/>
        </p:nvCxnSpPr>
        <p:spPr>
          <a:xfrm>
            <a:off x="3850410" y="2814114"/>
            <a:ext cx="720181" cy="1024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p:cNvCxnSpPr>
            <a:stCxn id="12" idx="3"/>
            <a:endCxn id="8" idx="1"/>
          </p:cNvCxnSpPr>
          <p:nvPr/>
        </p:nvCxnSpPr>
        <p:spPr>
          <a:xfrm>
            <a:off x="1421115" y="1562329"/>
            <a:ext cx="625301" cy="584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0" name="Rounded Rectangle 19"/>
          <p:cNvSpPr/>
          <p:nvPr/>
        </p:nvSpPr>
        <p:spPr>
          <a:xfrm>
            <a:off x="7304087" y="3892218"/>
            <a:ext cx="1390650" cy="561975"/>
          </a:xfrm>
          <a:prstGeom prst="roundRect">
            <a:avLst/>
          </a:prstGeom>
          <a:solidFill>
            <a:schemeClr val="accent3">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Individual </a:t>
            </a:r>
            <a:r>
              <a:rPr lang="en-US" sz="1000" kern="1200" dirty="0" smtClean="0">
                <a:solidFill>
                  <a:srgbClr val="000000"/>
                </a:solidFill>
                <a:effectLst/>
                <a:ea typeface="ＭＳ 明朝" charset="-128"/>
                <a:cs typeface="Times New Roman" charset="0"/>
              </a:rPr>
              <a:t>state</a:t>
            </a: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N+1</a:t>
            </a:r>
            <a:endParaRPr lang="en-US" sz="1200" dirty="0">
              <a:effectLst/>
              <a:latin typeface="Times New Roman" charset="0"/>
              <a:ea typeface="ＭＳ 明朝" charset="-128"/>
            </a:endParaRPr>
          </a:p>
        </p:txBody>
      </p:sp>
      <p:cxnSp>
        <p:nvCxnSpPr>
          <p:cNvPr id="21" name="Straight Arrow Connector 20"/>
          <p:cNvCxnSpPr>
            <a:endCxn id="20" idx="1"/>
          </p:cNvCxnSpPr>
          <p:nvPr/>
        </p:nvCxnSpPr>
        <p:spPr>
          <a:xfrm flipV="1">
            <a:off x="3850410" y="4173206"/>
            <a:ext cx="3453677" cy="331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p:cNvCxnSpPr>
            <a:stCxn id="15" idx="2"/>
            <a:endCxn id="10" idx="0"/>
          </p:cNvCxnSpPr>
          <p:nvPr/>
        </p:nvCxnSpPr>
        <p:spPr>
          <a:xfrm flipH="1">
            <a:off x="2913111" y="3158246"/>
            <a:ext cx="2458285" cy="72804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a:off x="3891280" y="6318975"/>
            <a:ext cx="0" cy="39306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6" name="Rectangle 29"/>
          <p:cNvSpPr>
            <a:spLocks noChangeArrowheads="1"/>
          </p:cNvSpPr>
          <p:nvPr/>
        </p:nvSpPr>
        <p:spPr bwMode="auto">
          <a:xfrm>
            <a:off x="0" y="25804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Arial" charset="0"/>
              <a:ea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charset="0"/>
                <a:ea typeface="Times New Roman" charset="0"/>
              </a:rPr>
              <a:t/>
            </a:r>
            <a:br>
              <a:rPr kumimoji="0" lang="en-US" altLang="en-US" sz="1200" b="0" i="0" u="none" strike="noStrike" cap="none" normalizeH="0" baseline="0">
                <a:ln>
                  <a:noFill/>
                </a:ln>
                <a:solidFill>
                  <a:schemeClr val="tx1"/>
                </a:solidFill>
                <a:effectLst/>
                <a:latin typeface="Arial" charset="0"/>
                <a:ea typeface="Times New Roman" charset="0"/>
              </a:rPr>
            </a:br>
            <a:endParaRPr kumimoji="0" lang="en-US" altLang="en-US" sz="1800" b="0" i="0" u="none" strike="noStrike" cap="none" normalizeH="0" baseline="0">
              <a:ln>
                <a:noFill/>
              </a:ln>
              <a:solidFill>
                <a:schemeClr val="tx1"/>
              </a:solidFill>
              <a:effectLst/>
              <a:latin typeface="Arial" charset="0"/>
            </a:endParaRPr>
          </a:p>
        </p:txBody>
      </p:sp>
      <p:graphicFrame>
        <p:nvGraphicFramePr>
          <p:cNvPr id="59" name="Table 58"/>
          <p:cNvGraphicFramePr>
            <a:graphicFrameLocks noGrp="1"/>
          </p:cNvGraphicFramePr>
          <p:nvPr>
            <p:extLst>
              <p:ext uri="{D42A27DB-BD31-4B8C-83A1-F6EECF244321}">
                <p14:modId xmlns:p14="http://schemas.microsoft.com/office/powerpoint/2010/main" val="1229666403"/>
              </p:ext>
            </p:extLst>
          </p:nvPr>
        </p:nvGraphicFramePr>
        <p:xfrm>
          <a:off x="6321818" y="133693"/>
          <a:ext cx="2313367" cy="1645920"/>
        </p:xfrm>
        <a:graphic>
          <a:graphicData uri="http://schemas.openxmlformats.org/drawingml/2006/table">
            <a:tbl>
              <a:tblPr firstRow="1" bandRow="1">
                <a:tableStyleId>{F5AB1C69-6EDB-4FF4-983F-18BD219EF322}</a:tableStyleId>
              </a:tblPr>
              <a:tblGrid>
                <a:gridCol w="1621706"/>
                <a:gridCol w="691661"/>
              </a:tblGrid>
              <a:tr h="2424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ysClr val="windowText" lastClr="000000"/>
                          </a:solidFill>
                        </a:rPr>
                        <a:t>Reservoir</a:t>
                      </a:r>
                    </a:p>
                  </a:txBody>
                  <a:tcPr/>
                </a:tc>
                <a:tc>
                  <a:txBody>
                    <a:bodyPr/>
                    <a:lstStyle/>
                    <a:p>
                      <a:r>
                        <a:rPr lang="en-US" sz="1200" i="1" baseline="0" dirty="0" smtClean="0">
                          <a:solidFill>
                            <a:sysClr val="windowText" lastClr="000000"/>
                          </a:solidFill>
                        </a:rPr>
                        <a:t>kcal</a:t>
                      </a:r>
                      <a:endParaRPr lang="en-US" sz="1200" i="1" baseline="0" dirty="0">
                        <a:solidFill>
                          <a:sysClr val="windowText" lastClr="000000"/>
                        </a:solidFill>
                      </a:endParaRPr>
                    </a:p>
                  </a:txBody>
                  <a:tcPr/>
                </a:tc>
              </a:tr>
              <a:tr h="242417">
                <a:tc>
                  <a:txBody>
                    <a:bodyPr/>
                    <a:lstStyle/>
                    <a:p>
                      <a:r>
                        <a:rPr lang="en-US" sz="1000" dirty="0" smtClean="0"/>
                        <a:t>Brain maintenance</a:t>
                      </a:r>
                      <a:endParaRPr lang="en-US" sz="1000" dirty="0"/>
                    </a:p>
                  </a:txBody>
                  <a:tcPr/>
                </a:tc>
                <a:tc>
                  <a:txBody>
                    <a:bodyPr/>
                    <a:lstStyle/>
                    <a:p>
                      <a:r>
                        <a:rPr lang="en-US" sz="1200" baseline="0" dirty="0" smtClean="0"/>
                        <a:t>116</a:t>
                      </a:r>
                      <a:endParaRPr lang="en-US" sz="1200" baseline="0" dirty="0"/>
                    </a:p>
                  </a:txBody>
                  <a:tcPr/>
                </a:tc>
              </a:tr>
              <a:tr h="242417">
                <a:tc>
                  <a:txBody>
                    <a:bodyPr/>
                    <a:lstStyle/>
                    <a:p>
                      <a:r>
                        <a:rPr lang="en-US" sz="1000" dirty="0" smtClean="0"/>
                        <a:t>Body maintenance</a:t>
                      </a:r>
                      <a:endParaRPr lang="en-US" sz="1000" dirty="0"/>
                    </a:p>
                  </a:txBody>
                  <a:tcPr/>
                </a:tc>
                <a:tc>
                  <a:txBody>
                    <a:bodyPr/>
                    <a:lstStyle/>
                    <a:p>
                      <a:r>
                        <a:rPr lang="en-US" sz="1200" baseline="0" dirty="0" smtClean="0">
                          <a:solidFill>
                            <a:sysClr val="windowText" lastClr="000000"/>
                          </a:solidFill>
                        </a:rPr>
                        <a:t>414</a:t>
                      </a:r>
                      <a:endParaRPr lang="en-US" sz="1200" baseline="0" dirty="0">
                        <a:solidFill>
                          <a:sysClr val="windowText" lastClr="000000"/>
                        </a:solidFill>
                      </a:endParaRPr>
                    </a:p>
                  </a:txBody>
                  <a:tcPr/>
                </a:tc>
              </a:tr>
              <a:tr h="242417">
                <a:tc>
                  <a:txBody>
                    <a:bodyPr/>
                    <a:lstStyle/>
                    <a:p>
                      <a:r>
                        <a:rPr lang="en-US" sz="1000" dirty="0" smtClean="0"/>
                        <a:t>Brain development</a:t>
                      </a:r>
                      <a:endParaRPr lang="en-US" sz="1000" dirty="0"/>
                    </a:p>
                  </a:txBody>
                  <a:tcPr/>
                </a:tc>
                <a:tc>
                  <a:txBody>
                    <a:bodyPr/>
                    <a:lstStyle/>
                    <a:p>
                      <a:r>
                        <a:rPr lang="en-US" sz="1200" baseline="0" dirty="0" smtClean="0">
                          <a:solidFill>
                            <a:sysClr val="windowText" lastClr="000000"/>
                          </a:solidFill>
                        </a:rPr>
                        <a:t>168</a:t>
                      </a:r>
                      <a:endParaRPr lang="en-US" sz="1200" baseline="0" dirty="0">
                        <a:solidFill>
                          <a:sysClr val="windowText" lastClr="000000"/>
                        </a:solidFill>
                      </a:endParaRPr>
                    </a:p>
                  </a:txBody>
                  <a:tcPr/>
                </a:tc>
              </a:tr>
              <a:tr h="242417">
                <a:tc>
                  <a:txBody>
                    <a:bodyPr/>
                    <a:lstStyle/>
                    <a:p>
                      <a:r>
                        <a:rPr lang="en-US" sz="1000" dirty="0" smtClean="0"/>
                        <a:t>Body</a:t>
                      </a:r>
                      <a:r>
                        <a:rPr lang="en-US" sz="1000" baseline="0" dirty="0" smtClean="0"/>
                        <a:t> development</a:t>
                      </a:r>
                      <a:endParaRPr lang="en-US" sz="1000" dirty="0"/>
                    </a:p>
                  </a:txBody>
                  <a:tcPr/>
                </a:tc>
                <a:tc>
                  <a:txBody>
                    <a:bodyPr/>
                    <a:lstStyle/>
                    <a:p>
                      <a:r>
                        <a:rPr lang="en-US" sz="1200" baseline="0" dirty="0" smtClean="0">
                          <a:solidFill>
                            <a:sysClr val="windowText" lastClr="000000"/>
                          </a:solidFill>
                        </a:rPr>
                        <a:t>17</a:t>
                      </a:r>
                      <a:endParaRPr lang="en-US" sz="1200" baseline="0" dirty="0">
                        <a:solidFill>
                          <a:sysClr val="windowText" lastClr="000000"/>
                        </a:solidFill>
                      </a:endParaRPr>
                    </a:p>
                  </a:txBody>
                  <a:tcPr/>
                </a:tc>
              </a:tr>
              <a:tr h="242417">
                <a:tc>
                  <a:txBody>
                    <a:bodyPr/>
                    <a:lstStyle/>
                    <a:p>
                      <a:r>
                        <a:rPr lang="en-US" sz="1000" dirty="0" smtClean="0"/>
                        <a:t>Physical</a:t>
                      </a:r>
                      <a:r>
                        <a:rPr lang="en-US" sz="1000" baseline="0" dirty="0" smtClean="0"/>
                        <a:t> activities</a:t>
                      </a:r>
                      <a:endParaRPr lang="en-US" sz="1000" dirty="0"/>
                    </a:p>
                  </a:txBody>
                  <a:tcPr/>
                </a:tc>
                <a:tc>
                  <a:txBody>
                    <a:bodyPr/>
                    <a:lstStyle/>
                    <a:p>
                      <a:r>
                        <a:rPr lang="en-US" sz="1200" baseline="0" dirty="0" smtClean="0">
                          <a:solidFill>
                            <a:sysClr val="windowText" lastClr="000000"/>
                          </a:solidFill>
                        </a:rPr>
                        <a:t>82</a:t>
                      </a:r>
                      <a:endParaRPr lang="en-US" sz="1200" baseline="0" dirty="0">
                        <a:solidFill>
                          <a:sysClr val="windowText" lastClr="000000"/>
                        </a:solidFill>
                      </a:endParaRPr>
                    </a:p>
                  </a:txBody>
                  <a:tcPr/>
                </a:tc>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998298906"/>
              </p:ext>
            </p:extLst>
          </p:nvPr>
        </p:nvGraphicFramePr>
        <p:xfrm>
          <a:off x="6330789" y="2012955"/>
          <a:ext cx="2313367" cy="1645920"/>
        </p:xfrm>
        <a:graphic>
          <a:graphicData uri="http://schemas.openxmlformats.org/drawingml/2006/table">
            <a:tbl>
              <a:tblPr firstRow="1" bandRow="1">
                <a:tableStyleId>{F5AB1C69-6EDB-4FF4-983F-18BD219EF322}</a:tableStyleId>
              </a:tblPr>
              <a:tblGrid>
                <a:gridCol w="1621706"/>
                <a:gridCol w="691661"/>
              </a:tblGrid>
              <a:tr h="2424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ysClr val="windowText" lastClr="000000"/>
                          </a:solidFill>
                        </a:rPr>
                        <a:t>Reservoir</a:t>
                      </a:r>
                    </a:p>
                  </a:txBody>
                  <a:tcPr/>
                </a:tc>
                <a:tc>
                  <a:txBody>
                    <a:bodyPr/>
                    <a:lstStyle/>
                    <a:p>
                      <a:r>
                        <a:rPr lang="en-US" sz="1200" i="1" baseline="0" dirty="0" smtClean="0">
                          <a:solidFill>
                            <a:sysClr val="windowText" lastClr="000000"/>
                          </a:solidFill>
                        </a:rPr>
                        <a:t>kcal</a:t>
                      </a:r>
                      <a:endParaRPr lang="en-US" sz="1200" i="1" baseline="0" dirty="0">
                        <a:solidFill>
                          <a:sysClr val="windowText" lastClr="000000"/>
                        </a:solidFill>
                      </a:endParaRPr>
                    </a:p>
                  </a:txBody>
                  <a:tcPr/>
                </a:tc>
              </a:tr>
              <a:tr h="242417">
                <a:tc>
                  <a:txBody>
                    <a:bodyPr/>
                    <a:lstStyle/>
                    <a:p>
                      <a:r>
                        <a:rPr lang="en-US" sz="1000" dirty="0" smtClean="0"/>
                        <a:t>Brain maintenance</a:t>
                      </a:r>
                      <a:endParaRPr lang="en-US" sz="1000" dirty="0"/>
                    </a:p>
                  </a:txBody>
                  <a:tcPr/>
                </a:tc>
                <a:tc>
                  <a:txBody>
                    <a:bodyPr/>
                    <a:lstStyle/>
                    <a:p>
                      <a:r>
                        <a:rPr lang="en-US" sz="1200" baseline="0" dirty="0" smtClean="0"/>
                        <a:t>116</a:t>
                      </a:r>
                      <a:endParaRPr lang="en-US" sz="1200" baseline="0" dirty="0"/>
                    </a:p>
                  </a:txBody>
                  <a:tcPr/>
                </a:tc>
              </a:tr>
              <a:tr h="242417">
                <a:tc>
                  <a:txBody>
                    <a:bodyPr/>
                    <a:lstStyle/>
                    <a:p>
                      <a:r>
                        <a:rPr lang="en-US" sz="1000" dirty="0" smtClean="0"/>
                        <a:t>Body maintenance</a:t>
                      </a:r>
                      <a:endParaRPr lang="en-US" sz="1000" dirty="0"/>
                    </a:p>
                  </a:txBody>
                  <a:tcPr/>
                </a:tc>
                <a:tc>
                  <a:txBody>
                    <a:bodyPr/>
                    <a:lstStyle/>
                    <a:p>
                      <a:r>
                        <a:rPr lang="en-US" sz="1200" baseline="0" dirty="0" smtClean="0">
                          <a:solidFill>
                            <a:sysClr val="windowText" lastClr="000000"/>
                          </a:solidFill>
                        </a:rPr>
                        <a:t>414</a:t>
                      </a:r>
                      <a:endParaRPr lang="en-US" sz="1200" baseline="0" dirty="0">
                        <a:solidFill>
                          <a:sysClr val="windowText" lastClr="000000"/>
                        </a:solidFill>
                      </a:endParaRPr>
                    </a:p>
                  </a:txBody>
                  <a:tcPr/>
                </a:tc>
              </a:tr>
              <a:tr h="242417">
                <a:tc>
                  <a:txBody>
                    <a:bodyPr/>
                    <a:lstStyle/>
                    <a:p>
                      <a:r>
                        <a:rPr lang="en-US" sz="1000" dirty="0" smtClean="0"/>
                        <a:t>Brain development</a:t>
                      </a:r>
                      <a:endParaRPr lang="en-US" sz="1000" dirty="0"/>
                    </a:p>
                  </a:txBody>
                  <a:tcPr/>
                </a:tc>
                <a:tc>
                  <a:txBody>
                    <a:bodyPr/>
                    <a:lstStyle/>
                    <a:p>
                      <a:r>
                        <a:rPr lang="en-US" sz="1200" baseline="0" dirty="0" smtClean="0">
                          <a:solidFill>
                            <a:sysClr val="windowText" lastClr="000000"/>
                          </a:solidFill>
                        </a:rPr>
                        <a:t>168</a:t>
                      </a:r>
                      <a:endParaRPr lang="en-US" sz="1200" baseline="0" dirty="0">
                        <a:solidFill>
                          <a:sysClr val="windowText" lastClr="000000"/>
                        </a:solidFill>
                      </a:endParaRPr>
                    </a:p>
                  </a:txBody>
                  <a:tcPr/>
                </a:tc>
              </a:tr>
              <a:tr h="242417">
                <a:tc>
                  <a:txBody>
                    <a:bodyPr/>
                    <a:lstStyle/>
                    <a:p>
                      <a:r>
                        <a:rPr lang="en-US" sz="1000" dirty="0" smtClean="0"/>
                        <a:t>Body</a:t>
                      </a:r>
                      <a:r>
                        <a:rPr lang="en-US" sz="1000" baseline="0" dirty="0" smtClean="0"/>
                        <a:t> development</a:t>
                      </a:r>
                      <a:endParaRPr lang="en-US" sz="1000" dirty="0"/>
                    </a:p>
                  </a:txBody>
                  <a:tcPr/>
                </a:tc>
                <a:tc>
                  <a:txBody>
                    <a:bodyPr/>
                    <a:lstStyle/>
                    <a:p>
                      <a:r>
                        <a:rPr lang="en-US" sz="1200" baseline="0" dirty="0" smtClean="0">
                          <a:solidFill>
                            <a:sysClr val="windowText" lastClr="000000"/>
                          </a:solidFill>
                        </a:rPr>
                        <a:t>17</a:t>
                      </a:r>
                      <a:endParaRPr lang="en-US" sz="1200" baseline="0" dirty="0">
                        <a:solidFill>
                          <a:sysClr val="windowText" lastClr="000000"/>
                        </a:solidFill>
                      </a:endParaRPr>
                    </a:p>
                  </a:txBody>
                  <a:tcPr/>
                </a:tc>
              </a:tr>
              <a:tr h="242417">
                <a:tc>
                  <a:txBody>
                    <a:bodyPr/>
                    <a:lstStyle/>
                    <a:p>
                      <a:r>
                        <a:rPr lang="en-US" sz="1000" dirty="0" smtClean="0"/>
                        <a:t>Physical</a:t>
                      </a:r>
                      <a:r>
                        <a:rPr lang="en-US" sz="1000" baseline="0" dirty="0" smtClean="0"/>
                        <a:t> activities</a:t>
                      </a:r>
                      <a:endParaRPr lang="en-US" sz="1000" dirty="0"/>
                    </a:p>
                  </a:txBody>
                  <a:tcPr/>
                </a:tc>
                <a:tc>
                  <a:txBody>
                    <a:bodyPr/>
                    <a:lstStyle/>
                    <a:p>
                      <a:r>
                        <a:rPr lang="en-US" sz="1200" baseline="0" dirty="0" smtClean="0">
                          <a:solidFill>
                            <a:sysClr val="windowText" lastClr="000000"/>
                          </a:solidFill>
                        </a:rPr>
                        <a:t>82</a:t>
                      </a:r>
                      <a:endParaRPr lang="en-US" sz="1200" baseline="0" dirty="0">
                        <a:solidFill>
                          <a:sysClr val="windowText" lastClr="000000"/>
                        </a:solidFill>
                      </a:endParaRPr>
                    </a:p>
                  </a:txBody>
                  <a:tcPr/>
                </a:tc>
              </a:tr>
            </a:tbl>
          </a:graphicData>
        </a:graphic>
      </p:graphicFrame>
      <p:graphicFrame>
        <p:nvGraphicFramePr>
          <p:cNvPr id="28" name="Table 27"/>
          <p:cNvGraphicFramePr>
            <a:graphicFrameLocks noGrp="1"/>
          </p:cNvGraphicFramePr>
          <p:nvPr>
            <p:extLst/>
          </p:nvPr>
        </p:nvGraphicFramePr>
        <p:xfrm>
          <a:off x="4142253" y="3767008"/>
          <a:ext cx="2313367" cy="1097280"/>
        </p:xfrm>
        <a:graphic>
          <a:graphicData uri="http://schemas.openxmlformats.org/drawingml/2006/table">
            <a:tbl>
              <a:tblPr firstRow="1" bandRow="1">
                <a:tableStyleId>{F5AB1C69-6EDB-4FF4-983F-18BD219EF322}</a:tableStyleId>
              </a:tblPr>
              <a:tblGrid>
                <a:gridCol w="1621706"/>
                <a:gridCol w="691661"/>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ysClr val="windowText" lastClr="000000"/>
                          </a:solidFill>
                        </a:rPr>
                        <a:t>Reservoir</a:t>
                      </a:r>
                    </a:p>
                  </a:txBody>
                  <a:tcPr/>
                </a:tc>
                <a:tc>
                  <a:txBody>
                    <a:bodyPr/>
                    <a:lstStyle/>
                    <a:p>
                      <a:r>
                        <a:rPr lang="en-US" sz="1200" i="1" baseline="0" dirty="0" smtClean="0">
                          <a:solidFill>
                            <a:sysClr val="windowText" lastClr="000000"/>
                          </a:solidFill>
                        </a:rPr>
                        <a:t>gr</a:t>
                      </a:r>
                      <a:endParaRPr lang="en-US" sz="1200" i="1" baseline="0" dirty="0">
                        <a:solidFill>
                          <a:sysClr val="windowText" lastClr="000000"/>
                        </a:solidFill>
                      </a:endParaRPr>
                    </a:p>
                  </a:txBody>
                  <a:tcPr/>
                </a:tc>
              </a:tr>
              <a:tr h="242417">
                <a:tc>
                  <a:txBody>
                    <a:bodyPr/>
                    <a:lstStyle/>
                    <a:p>
                      <a:r>
                        <a:rPr lang="en-US" sz="1000" dirty="0" smtClean="0"/>
                        <a:t>Fat body</a:t>
                      </a:r>
                      <a:r>
                        <a:rPr lang="en-US" sz="1000" baseline="0" dirty="0" smtClean="0"/>
                        <a:t> mass</a:t>
                      </a:r>
                      <a:endParaRPr lang="en-US" sz="1000" dirty="0"/>
                    </a:p>
                  </a:txBody>
                  <a:tcPr/>
                </a:tc>
                <a:tc>
                  <a:txBody>
                    <a:bodyPr/>
                    <a:lstStyle/>
                    <a:p>
                      <a:r>
                        <a:rPr lang="en-US" sz="1200" baseline="0" dirty="0" smtClean="0"/>
                        <a:t>1.2</a:t>
                      </a:r>
                      <a:endParaRPr lang="en-US" sz="1200" baseline="0" dirty="0"/>
                    </a:p>
                  </a:txBody>
                  <a:tcPr/>
                </a:tc>
              </a:tr>
              <a:tr h="242417">
                <a:tc>
                  <a:txBody>
                    <a:bodyPr/>
                    <a:lstStyle/>
                    <a:p>
                      <a:r>
                        <a:rPr lang="en-US" sz="1000" dirty="0" smtClean="0"/>
                        <a:t>Lean body mass</a:t>
                      </a:r>
                      <a:endParaRPr lang="en-US" sz="1000" dirty="0"/>
                    </a:p>
                  </a:txBody>
                  <a:tcPr/>
                </a:tc>
                <a:tc>
                  <a:txBody>
                    <a:bodyPr/>
                    <a:lstStyle/>
                    <a:p>
                      <a:r>
                        <a:rPr lang="en-US" sz="1200" baseline="0" dirty="0" smtClean="0">
                          <a:solidFill>
                            <a:sysClr val="windowText" lastClr="000000"/>
                          </a:solidFill>
                        </a:rPr>
                        <a:t>6.3</a:t>
                      </a:r>
                      <a:endParaRPr lang="en-US" sz="1200" baseline="0" dirty="0">
                        <a:solidFill>
                          <a:sysClr val="windowText" lastClr="000000"/>
                        </a:solidFill>
                      </a:endParaRPr>
                    </a:p>
                  </a:txBody>
                  <a:tcPr/>
                </a:tc>
              </a:tr>
              <a:tr h="242417">
                <a:tc>
                  <a:txBody>
                    <a:bodyPr/>
                    <a:lstStyle/>
                    <a:p>
                      <a:r>
                        <a:rPr lang="en-US" sz="1000" dirty="0" smtClean="0"/>
                        <a:t>Brain</a:t>
                      </a:r>
                      <a:r>
                        <a:rPr lang="en-US" sz="1000" baseline="0" dirty="0" smtClean="0"/>
                        <a:t> weight</a:t>
                      </a:r>
                      <a:endParaRPr lang="en-US" sz="1000" dirty="0"/>
                    </a:p>
                  </a:txBody>
                  <a:tcPr/>
                </a:tc>
                <a:tc>
                  <a:txBody>
                    <a:bodyPr/>
                    <a:lstStyle/>
                    <a:p>
                      <a:r>
                        <a:rPr lang="en-US" sz="1200" baseline="0" dirty="0" smtClean="0">
                          <a:solidFill>
                            <a:sysClr val="windowText" lastClr="000000"/>
                          </a:solidFill>
                        </a:rPr>
                        <a:t>1.6</a:t>
                      </a:r>
                      <a:endParaRPr lang="en-US" sz="1200" baseline="0" dirty="0">
                        <a:solidFill>
                          <a:sysClr val="windowText" lastClr="000000"/>
                        </a:solidFill>
                      </a:endParaRPr>
                    </a:p>
                  </a:txBody>
                  <a:tcPr/>
                </a:tc>
              </a:tr>
            </a:tbl>
          </a:graphicData>
        </a:graphic>
      </p:graphicFrame>
      <p:cxnSp>
        <p:nvCxnSpPr>
          <p:cNvPr id="29" name="Straight Arrow Connector 28"/>
          <p:cNvCxnSpPr>
            <a:stCxn id="13" idx="3"/>
            <a:endCxn id="9" idx="1"/>
          </p:cNvCxnSpPr>
          <p:nvPr/>
        </p:nvCxnSpPr>
        <p:spPr>
          <a:xfrm>
            <a:off x="1421566" y="2802044"/>
            <a:ext cx="614603" cy="1207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03487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D3F7C509-FEEF-45D3-B896-7C07814C0C13}" type="slidenum">
              <a:rPr lang="en-US" smtClean="0">
                <a:solidFill>
                  <a:srgbClr val="000000"/>
                </a:solidFill>
              </a:rPr>
              <a:pPr/>
              <a:t>5</a:t>
            </a:fld>
            <a:endParaRPr lang="en-US" dirty="0">
              <a:solidFill>
                <a:srgbClr val="000000"/>
              </a:solidFill>
            </a:endParaRPr>
          </a:p>
        </p:txBody>
      </p:sp>
      <p:sp>
        <p:nvSpPr>
          <p:cNvPr id="5" name="Title 4"/>
          <p:cNvSpPr>
            <a:spLocks noGrp="1"/>
          </p:cNvSpPr>
          <p:nvPr>
            <p:ph type="title"/>
          </p:nvPr>
        </p:nvSpPr>
        <p:spPr>
          <a:xfrm>
            <a:off x="285154" y="448587"/>
            <a:ext cx="8329613" cy="362196"/>
          </a:xfrm>
        </p:spPr>
        <p:txBody>
          <a:bodyPr/>
          <a:lstStyle/>
          <a:p>
            <a:r>
              <a:rPr lang="en-US" sz="2000" dirty="0" smtClean="0"/>
              <a:t>Nutrient intake 90% of requirement</a:t>
            </a:r>
            <a:endParaRPr lang="en-US" sz="2000" dirty="0"/>
          </a:p>
        </p:txBody>
      </p:sp>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8" name="Rectangle 7"/>
          <p:cNvSpPr/>
          <p:nvPr/>
        </p:nvSpPr>
        <p:spPr>
          <a:xfrm>
            <a:off x="2046416" y="791254"/>
            <a:ext cx="1814241" cy="667067"/>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lgn="ctr">
              <a:spcAft>
                <a:spcPts val="0"/>
              </a:spcAft>
            </a:pPr>
            <a:r>
              <a:rPr lang="en-US" sz="1200" dirty="0">
                <a:ln>
                  <a:noFill/>
                </a:ln>
                <a:solidFill>
                  <a:srgbClr val="000000"/>
                </a:solidFill>
                <a:effectLst>
                  <a:outerShdw blurRad="38100" dist="19050" dir="2700000" algn="tl">
                    <a:schemeClr val="dk1">
                      <a:alpha val="40000"/>
                    </a:schemeClr>
                  </a:outerShdw>
                </a:effectLst>
                <a:ea typeface="Cambria" charset="0"/>
                <a:cs typeface="Times New Roman" charset="0"/>
              </a:rPr>
              <a:t>Caloric </a:t>
            </a:r>
            <a:r>
              <a:rPr lang="en-US" sz="1200" dirty="0" smtClean="0">
                <a:ln>
                  <a:noFill/>
                </a:ln>
                <a:solidFill>
                  <a:srgbClr val="000000"/>
                </a:solidFill>
                <a:effectLst>
                  <a:outerShdw blurRad="38100" dist="19050" dir="2700000" algn="tl">
                    <a:schemeClr val="dk1">
                      <a:alpha val="40000"/>
                    </a:schemeClr>
                  </a:outerShdw>
                </a:effectLst>
                <a:ea typeface="Cambria" charset="0"/>
                <a:cs typeface="Times New Roman" charset="0"/>
              </a:rPr>
              <a:t>requirement function</a:t>
            </a:r>
          </a:p>
        </p:txBody>
      </p:sp>
      <p:sp>
        <p:nvSpPr>
          <p:cNvPr id="9" name="Rectangle 8"/>
          <p:cNvSpPr/>
          <p:nvPr/>
        </p:nvSpPr>
        <p:spPr>
          <a:xfrm>
            <a:off x="2062414" y="2733251"/>
            <a:ext cx="1814241" cy="647267"/>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lgn="ctr">
              <a:spcAft>
                <a:spcPts val="0"/>
              </a:spcAft>
            </a:pPr>
            <a:r>
              <a:rPr lang="en-US" sz="1200" dirty="0">
                <a:ln>
                  <a:noFill/>
                </a:ln>
                <a:solidFill>
                  <a:srgbClr val="000000"/>
                </a:solidFill>
                <a:effectLst>
                  <a:outerShdw blurRad="38100" dist="19050" dir="2700000" algn="tl">
                    <a:schemeClr val="dk1">
                      <a:alpha val="40000"/>
                    </a:schemeClr>
                  </a:outerShdw>
                </a:effectLst>
                <a:ea typeface="Cambria" charset="0"/>
                <a:cs typeface="Times New Roman" charset="0"/>
              </a:rPr>
              <a:t>Energy </a:t>
            </a:r>
            <a:r>
              <a:rPr lang="en-US" sz="1200" dirty="0" smtClean="0">
                <a:ln>
                  <a:noFill/>
                </a:ln>
                <a:solidFill>
                  <a:srgbClr val="000000"/>
                </a:solidFill>
                <a:effectLst>
                  <a:outerShdw blurRad="38100" dist="19050" dir="2700000" algn="tl">
                    <a:schemeClr val="dk1">
                      <a:alpha val="40000"/>
                    </a:schemeClr>
                  </a:outerShdw>
                </a:effectLst>
                <a:ea typeface="Cambria" charset="0"/>
                <a:cs typeface="Times New Roman" charset="0"/>
              </a:rPr>
              <a:t>partition function</a:t>
            </a:r>
            <a:endParaRPr lang="en-US" sz="1200" dirty="0">
              <a:effectLst/>
              <a:ea typeface="Cambria" charset="0"/>
              <a:cs typeface="Times New Roman" charset="0"/>
            </a:endParaRPr>
          </a:p>
        </p:txBody>
      </p:sp>
      <p:sp>
        <p:nvSpPr>
          <p:cNvPr id="10" name="Rectangle 9"/>
          <p:cNvSpPr/>
          <p:nvPr/>
        </p:nvSpPr>
        <p:spPr>
          <a:xfrm>
            <a:off x="1996888" y="3886291"/>
            <a:ext cx="1832445" cy="573831"/>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lgn="ctr">
              <a:spcAft>
                <a:spcPts val="0"/>
              </a:spcAft>
            </a:pPr>
            <a:r>
              <a:rPr lang="en-US" sz="1200" dirty="0">
                <a:ln>
                  <a:noFill/>
                </a:ln>
                <a:solidFill>
                  <a:srgbClr val="000000"/>
                </a:solidFill>
                <a:effectLst>
                  <a:outerShdw blurRad="38100" dist="19050" dir="2700000" algn="tl">
                    <a:schemeClr val="dk1">
                      <a:alpha val="40000"/>
                    </a:schemeClr>
                  </a:outerShdw>
                </a:effectLst>
                <a:ea typeface="Cambria" charset="0"/>
                <a:cs typeface="Times New Roman" charset="0"/>
              </a:rPr>
              <a:t>Updated </a:t>
            </a:r>
            <a:r>
              <a:rPr lang="en-US" sz="1200" dirty="0" smtClean="0">
                <a:ln>
                  <a:noFill/>
                </a:ln>
                <a:solidFill>
                  <a:srgbClr val="000000"/>
                </a:solidFill>
                <a:effectLst>
                  <a:outerShdw blurRad="38100" dist="19050" dir="2700000" algn="tl">
                    <a:schemeClr val="dk1">
                      <a:alpha val="40000"/>
                    </a:schemeClr>
                  </a:outerShdw>
                </a:effectLst>
                <a:ea typeface="Cambria" charset="0"/>
                <a:cs typeface="Times New Roman" charset="0"/>
              </a:rPr>
              <a:t>body </a:t>
            </a:r>
            <a:r>
              <a:rPr lang="en-US" sz="1200" dirty="0">
                <a:ln>
                  <a:noFill/>
                </a:ln>
                <a:solidFill>
                  <a:srgbClr val="000000"/>
                </a:solidFill>
                <a:effectLst>
                  <a:outerShdw blurRad="38100" dist="19050" dir="2700000" algn="tl">
                    <a:schemeClr val="dk1">
                      <a:alpha val="40000"/>
                    </a:schemeClr>
                  </a:outerShdw>
                </a:effectLst>
                <a:ea typeface="Cambria" charset="0"/>
                <a:cs typeface="Times New Roman" charset="0"/>
              </a:rPr>
              <a:t>measures</a:t>
            </a:r>
            <a:endParaRPr lang="en-US" sz="1200" dirty="0">
              <a:effectLst/>
              <a:ea typeface="Cambria" charset="0"/>
              <a:cs typeface="Times New Roman" charset="0"/>
            </a:endParaRPr>
          </a:p>
        </p:txBody>
      </p:sp>
      <p:sp>
        <p:nvSpPr>
          <p:cNvPr id="12" name="Rounded Rectangle 11"/>
          <p:cNvSpPr/>
          <p:nvPr/>
        </p:nvSpPr>
        <p:spPr>
          <a:xfrm>
            <a:off x="30465" y="837958"/>
            <a:ext cx="1390650" cy="561975"/>
          </a:xfrm>
          <a:prstGeom prst="roundRect">
            <a:avLst/>
          </a:prstGeom>
          <a:solidFill>
            <a:schemeClr val="accent3">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Individual state</a:t>
            </a:r>
            <a:endParaRPr lang="en-US" sz="1200" dirty="0">
              <a:effectLst/>
              <a:latin typeface="Times New Roman" charset="0"/>
              <a:ea typeface="ＭＳ 明朝" charset="-128"/>
            </a:endParaRP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a:t>
            </a:r>
            <a:r>
              <a:rPr lang="en-US" sz="1000" kern="1200" dirty="0">
                <a:solidFill>
                  <a:srgbClr val="000000"/>
                </a:solidFill>
                <a:effectLst/>
                <a:ea typeface="ＭＳ 明朝" charset="-128"/>
                <a:cs typeface="Times New Roman" charset="0"/>
              </a:rPr>
              <a:t>N</a:t>
            </a:r>
            <a:endParaRPr lang="en-US" sz="1200" dirty="0">
              <a:effectLst/>
              <a:latin typeface="Times New Roman" charset="0"/>
              <a:ea typeface="ＭＳ 明朝" charset="-128"/>
            </a:endParaRPr>
          </a:p>
        </p:txBody>
      </p:sp>
      <p:sp>
        <p:nvSpPr>
          <p:cNvPr id="13" name="Rounded Rectangle 12"/>
          <p:cNvSpPr/>
          <p:nvPr/>
        </p:nvSpPr>
        <p:spPr>
          <a:xfrm>
            <a:off x="62850" y="1752377"/>
            <a:ext cx="1358265" cy="577850"/>
          </a:xfrm>
          <a:prstGeom prst="roundRect">
            <a:avLst/>
          </a:prstGeom>
          <a:solidFill>
            <a:schemeClr val="accent3">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Nutrient intake</a:t>
            </a:r>
            <a:endParaRPr lang="en-US" sz="1200" dirty="0">
              <a:effectLst/>
              <a:latin typeface="Times New Roman" charset="0"/>
              <a:ea typeface="ＭＳ 明朝" charset="-128"/>
            </a:endParaRP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N</a:t>
            </a:r>
          </a:p>
          <a:p>
            <a:pPr algn="ctr">
              <a:spcAft>
                <a:spcPts val="0"/>
              </a:spcAft>
            </a:pPr>
            <a:r>
              <a:rPr lang="en-US" sz="1000" dirty="0" smtClean="0">
                <a:solidFill>
                  <a:srgbClr val="000000"/>
                </a:solidFill>
                <a:ea typeface="Cambria" charset="0"/>
                <a:cs typeface="Times New Roman" charset="0"/>
              </a:rPr>
              <a:t>800 kcal</a:t>
            </a:r>
            <a:endParaRPr lang="en-US" sz="1000" dirty="0">
              <a:ea typeface="Cambria" charset="0"/>
              <a:cs typeface="Times New Roman" charset="0"/>
            </a:endParaRPr>
          </a:p>
        </p:txBody>
      </p:sp>
      <p:sp>
        <p:nvSpPr>
          <p:cNvPr id="14" name="Rounded Rectangle 13"/>
          <p:cNvSpPr/>
          <p:nvPr/>
        </p:nvSpPr>
        <p:spPr>
          <a:xfrm>
            <a:off x="4570591" y="721346"/>
            <a:ext cx="1601609" cy="802775"/>
          </a:xfrm>
          <a:prstGeom prst="roundRect">
            <a:avLst/>
          </a:prstGeom>
          <a:solidFill>
            <a:srgbClr val="92D050"/>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spcAft>
                <a:spcPts val="0"/>
              </a:spcAft>
            </a:pPr>
            <a:r>
              <a:rPr lang="en-US" sz="1200" dirty="0">
                <a:solidFill>
                  <a:srgbClr val="000000"/>
                </a:solidFill>
                <a:effectLst/>
                <a:ea typeface="Cambria" charset="0"/>
                <a:cs typeface="Times New Roman" charset="0"/>
              </a:rPr>
              <a:t>Caloric </a:t>
            </a:r>
            <a:r>
              <a:rPr lang="en-US" sz="1200" dirty="0" smtClean="0">
                <a:solidFill>
                  <a:srgbClr val="000000"/>
                </a:solidFill>
                <a:effectLst/>
                <a:ea typeface="Cambria" charset="0"/>
                <a:cs typeface="Times New Roman" charset="0"/>
              </a:rPr>
              <a:t>requirement</a:t>
            </a:r>
          </a:p>
          <a:p>
            <a:pPr marL="91440" marR="91440">
              <a:spcAft>
                <a:spcPts val="0"/>
              </a:spcAft>
            </a:pPr>
            <a:r>
              <a:rPr lang="en-US" sz="1200" dirty="0" smtClean="0">
                <a:solidFill>
                  <a:srgbClr val="000000"/>
                </a:solidFill>
                <a:ea typeface="Cambria" charset="0"/>
                <a:cs typeface="Times New Roman" charset="0"/>
              </a:rPr>
              <a:t>889 </a:t>
            </a:r>
            <a:r>
              <a:rPr lang="en-US" sz="1200" dirty="0" smtClean="0">
                <a:solidFill>
                  <a:srgbClr val="000000"/>
                </a:solidFill>
                <a:ea typeface="Cambria" charset="0"/>
                <a:cs typeface="Times New Roman" charset="0"/>
              </a:rPr>
              <a:t>kcal</a:t>
            </a:r>
            <a:endParaRPr lang="en-US" sz="1200" dirty="0">
              <a:effectLst/>
              <a:ea typeface="Cambria" charset="0"/>
              <a:cs typeface="Times New Roman" charset="0"/>
            </a:endParaRPr>
          </a:p>
        </p:txBody>
      </p:sp>
      <p:sp>
        <p:nvSpPr>
          <p:cNvPr id="15" name="Rounded Rectangle 14"/>
          <p:cNvSpPr/>
          <p:nvPr/>
        </p:nvSpPr>
        <p:spPr>
          <a:xfrm>
            <a:off x="4570591" y="2702898"/>
            <a:ext cx="1601609" cy="667766"/>
          </a:xfrm>
          <a:prstGeom prst="roundRect">
            <a:avLst/>
          </a:prstGeom>
          <a:solidFill>
            <a:srgbClr val="92D050"/>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spcAft>
                <a:spcPts val="0"/>
              </a:spcAft>
            </a:pPr>
            <a:r>
              <a:rPr lang="en-US" sz="1200" dirty="0" smtClean="0">
                <a:solidFill>
                  <a:srgbClr val="000000"/>
                </a:solidFill>
                <a:effectLst/>
                <a:ea typeface="Cambria" charset="0"/>
                <a:cs typeface="Times New Roman" charset="0"/>
              </a:rPr>
              <a:t>Total energy</a:t>
            </a:r>
          </a:p>
          <a:p>
            <a:pPr marL="91440" marR="91440">
              <a:spcAft>
                <a:spcPts val="0"/>
              </a:spcAft>
            </a:pPr>
            <a:r>
              <a:rPr lang="en-US" sz="1200" dirty="0">
                <a:solidFill>
                  <a:srgbClr val="000000"/>
                </a:solidFill>
                <a:ea typeface="Cambria" charset="0"/>
                <a:cs typeface="Times New Roman" charset="0"/>
              </a:rPr>
              <a:t>r</a:t>
            </a:r>
            <a:r>
              <a:rPr lang="en-US" sz="1200" dirty="0" smtClean="0">
                <a:solidFill>
                  <a:srgbClr val="000000"/>
                </a:solidFill>
                <a:ea typeface="Cambria" charset="0"/>
                <a:cs typeface="Times New Roman" charset="0"/>
              </a:rPr>
              <a:t>epartition</a:t>
            </a:r>
            <a:endParaRPr lang="en-US" sz="1200" dirty="0">
              <a:effectLst/>
              <a:ea typeface="Cambria" charset="0"/>
              <a:cs typeface="Times New Roman" charset="0"/>
            </a:endParaRPr>
          </a:p>
        </p:txBody>
      </p:sp>
      <p:cxnSp>
        <p:nvCxnSpPr>
          <p:cNvPr id="16" name="Straight Arrow Connector 15"/>
          <p:cNvCxnSpPr>
            <a:stCxn id="14" idx="2"/>
            <a:endCxn id="32" idx="3"/>
          </p:cNvCxnSpPr>
          <p:nvPr/>
        </p:nvCxnSpPr>
        <p:spPr>
          <a:xfrm flipH="1">
            <a:off x="3897732" y="1524121"/>
            <a:ext cx="1473664" cy="51954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a:stCxn id="8" idx="3"/>
            <a:endCxn id="14" idx="1"/>
          </p:cNvCxnSpPr>
          <p:nvPr/>
        </p:nvCxnSpPr>
        <p:spPr>
          <a:xfrm flipV="1">
            <a:off x="3860657" y="1122734"/>
            <a:ext cx="709934" cy="20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9" idx="3"/>
            <a:endCxn id="15" idx="1"/>
          </p:cNvCxnSpPr>
          <p:nvPr/>
        </p:nvCxnSpPr>
        <p:spPr>
          <a:xfrm flipV="1">
            <a:off x="3876655" y="3036781"/>
            <a:ext cx="693936" cy="2010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p:cNvCxnSpPr>
            <a:stCxn id="12" idx="3"/>
            <a:endCxn id="8" idx="1"/>
          </p:cNvCxnSpPr>
          <p:nvPr/>
        </p:nvCxnSpPr>
        <p:spPr>
          <a:xfrm>
            <a:off x="1421115" y="1118946"/>
            <a:ext cx="625301" cy="584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0" name="Rounded Rectangle 19"/>
          <p:cNvSpPr/>
          <p:nvPr/>
        </p:nvSpPr>
        <p:spPr>
          <a:xfrm>
            <a:off x="7304087" y="3892218"/>
            <a:ext cx="1390650" cy="561975"/>
          </a:xfrm>
          <a:prstGeom prst="roundRect">
            <a:avLst/>
          </a:prstGeom>
          <a:solidFill>
            <a:schemeClr val="accent3">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00" kern="1200" dirty="0">
                <a:solidFill>
                  <a:srgbClr val="000000"/>
                </a:solidFill>
                <a:effectLst/>
                <a:ea typeface="ＭＳ 明朝" charset="-128"/>
                <a:cs typeface="Times New Roman" charset="0"/>
              </a:rPr>
              <a:t>Individual state</a:t>
            </a:r>
            <a:endParaRPr lang="en-US" sz="1200" dirty="0">
              <a:effectLst/>
              <a:latin typeface="Times New Roman" charset="0"/>
              <a:ea typeface="ＭＳ 明朝" charset="-128"/>
            </a:endParaRPr>
          </a:p>
          <a:p>
            <a:pPr algn="ctr">
              <a:spcAft>
                <a:spcPts val="0"/>
              </a:spcAft>
            </a:pPr>
            <a:r>
              <a:rPr lang="en-US" sz="1000" dirty="0">
                <a:solidFill>
                  <a:srgbClr val="000000"/>
                </a:solidFill>
                <a:ea typeface="ＭＳ 明朝" charset="-128"/>
                <a:cs typeface="Times New Roman" charset="0"/>
              </a:rPr>
              <a:t>d</a:t>
            </a:r>
            <a:r>
              <a:rPr lang="en-US" sz="1000" kern="1200" dirty="0" smtClean="0">
                <a:solidFill>
                  <a:srgbClr val="000000"/>
                </a:solidFill>
                <a:effectLst/>
                <a:ea typeface="ＭＳ 明朝" charset="-128"/>
                <a:cs typeface="Times New Roman" charset="0"/>
              </a:rPr>
              <a:t>ay N+1</a:t>
            </a:r>
            <a:endParaRPr lang="en-US" sz="1200" dirty="0">
              <a:effectLst/>
              <a:latin typeface="Times New Roman" charset="0"/>
              <a:ea typeface="ＭＳ 明朝" charset="-128"/>
            </a:endParaRPr>
          </a:p>
        </p:txBody>
      </p:sp>
      <p:cxnSp>
        <p:nvCxnSpPr>
          <p:cNvPr id="21" name="Straight Arrow Connector 20"/>
          <p:cNvCxnSpPr>
            <a:endCxn id="20" idx="1"/>
          </p:cNvCxnSpPr>
          <p:nvPr/>
        </p:nvCxnSpPr>
        <p:spPr>
          <a:xfrm flipV="1">
            <a:off x="3850410" y="4173206"/>
            <a:ext cx="3453677" cy="331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p:cNvCxnSpPr>
            <a:endCxn id="10" idx="0"/>
          </p:cNvCxnSpPr>
          <p:nvPr/>
        </p:nvCxnSpPr>
        <p:spPr>
          <a:xfrm flipH="1">
            <a:off x="2913111" y="3347013"/>
            <a:ext cx="1708839" cy="53927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a:off x="3891280" y="6318975"/>
            <a:ext cx="0" cy="39306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6" name="Rectangle 29"/>
          <p:cNvSpPr>
            <a:spLocks noChangeArrowheads="1"/>
          </p:cNvSpPr>
          <p:nvPr/>
        </p:nvSpPr>
        <p:spPr bwMode="auto">
          <a:xfrm>
            <a:off x="0" y="25804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Arial" charset="0"/>
              <a:ea typeface="Times New Roman"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charset="0"/>
                <a:ea typeface="Times New Roman" charset="0"/>
              </a:rPr>
              <a:t/>
            </a:r>
            <a:br>
              <a:rPr kumimoji="0" lang="en-US" altLang="en-US" sz="1200" b="0" i="0" u="none" strike="noStrike" cap="none" normalizeH="0" baseline="0">
                <a:ln>
                  <a:noFill/>
                </a:ln>
                <a:solidFill>
                  <a:schemeClr val="tx1"/>
                </a:solidFill>
                <a:effectLst/>
                <a:latin typeface="Arial" charset="0"/>
                <a:ea typeface="Times New Roman" charset="0"/>
              </a:rPr>
            </a:br>
            <a:endParaRPr kumimoji="0" lang="en-US" altLang="en-US" sz="1800" b="0" i="0" u="none" strike="noStrike" cap="none" normalizeH="0" baseline="0">
              <a:ln>
                <a:noFill/>
              </a:ln>
              <a:solidFill>
                <a:schemeClr val="tx1"/>
              </a:solidFill>
              <a:effectLst/>
              <a:latin typeface="Arial" charset="0"/>
            </a:endParaRPr>
          </a:p>
        </p:txBody>
      </p:sp>
      <p:graphicFrame>
        <p:nvGraphicFramePr>
          <p:cNvPr id="59" name="Table 58"/>
          <p:cNvGraphicFramePr>
            <a:graphicFrameLocks noGrp="1"/>
          </p:cNvGraphicFramePr>
          <p:nvPr>
            <p:extLst>
              <p:ext uri="{D42A27DB-BD31-4B8C-83A1-F6EECF244321}">
                <p14:modId xmlns:p14="http://schemas.microsoft.com/office/powerpoint/2010/main" val="560945930"/>
              </p:ext>
            </p:extLst>
          </p:nvPr>
        </p:nvGraphicFramePr>
        <p:xfrm>
          <a:off x="6321818" y="133693"/>
          <a:ext cx="2313367" cy="1645920"/>
        </p:xfrm>
        <a:graphic>
          <a:graphicData uri="http://schemas.openxmlformats.org/drawingml/2006/table">
            <a:tbl>
              <a:tblPr firstRow="1" bandRow="1">
                <a:tableStyleId>{F5AB1C69-6EDB-4FF4-983F-18BD219EF322}</a:tableStyleId>
              </a:tblPr>
              <a:tblGrid>
                <a:gridCol w="1621706"/>
                <a:gridCol w="691661"/>
              </a:tblGrid>
              <a:tr h="2424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ysClr val="windowText" lastClr="000000"/>
                          </a:solidFill>
                        </a:rPr>
                        <a:t>Reservoir</a:t>
                      </a:r>
                    </a:p>
                  </a:txBody>
                  <a:tcPr/>
                </a:tc>
                <a:tc>
                  <a:txBody>
                    <a:bodyPr/>
                    <a:lstStyle/>
                    <a:p>
                      <a:r>
                        <a:rPr lang="en-US" sz="1200" i="1" baseline="0" dirty="0" smtClean="0">
                          <a:solidFill>
                            <a:sysClr val="windowText" lastClr="000000"/>
                          </a:solidFill>
                        </a:rPr>
                        <a:t>kcal</a:t>
                      </a:r>
                      <a:endParaRPr lang="en-US" sz="1200" i="1" baseline="0" dirty="0">
                        <a:solidFill>
                          <a:sysClr val="windowText" lastClr="000000"/>
                        </a:solidFill>
                      </a:endParaRPr>
                    </a:p>
                  </a:txBody>
                  <a:tcPr/>
                </a:tc>
              </a:tr>
              <a:tr h="242417">
                <a:tc>
                  <a:txBody>
                    <a:bodyPr/>
                    <a:lstStyle/>
                    <a:p>
                      <a:r>
                        <a:rPr lang="en-US" sz="1000" dirty="0" smtClean="0"/>
                        <a:t>Brain maintenance</a:t>
                      </a:r>
                      <a:endParaRPr lang="en-US" sz="1000" dirty="0"/>
                    </a:p>
                  </a:txBody>
                  <a:tcPr/>
                </a:tc>
                <a:tc>
                  <a:txBody>
                    <a:bodyPr/>
                    <a:lstStyle/>
                    <a:p>
                      <a:r>
                        <a:rPr lang="en-US" sz="1200" baseline="0" dirty="0" smtClean="0"/>
                        <a:t>116</a:t>
                      </a:r>
                      <a:endParaRPr lang="en-US" sz="1200" baseline="0" dirty="0"/>
                    </a:p>
                  </a:txBody>
                  <a:tcPr/>
                </a:tc>
              </a:tr>
              <a:tr h="242417">
                <a:tc>
                  <a:txBody>
                    <a:bodyPr/>
                    <a:lstStyle/>
                    <a:p>
                      <a:r>
                        <a:rPr lang="en-US" sz="1000" dirty="0" smtClean="0"/>
                        <a:t>Body maintenance</a:t>
                      </a:r>
                      <a:endParaRPr lang="en-US" sz="1000" dirty="0"/>
                    </a:p>
                  </a:txBody>
                  <a:tcPr/>
                </a:tc>
                <a:tc>
                  <a:txBody>
                    <a:bodyPr/>
                    <a:lstStyle/>
                    <a:p>
                      <a:r>
                        <a:rPr lang="en-US" sz="1200" baseline="0" dirty="0" smtClean="0">
                          <a:solidFill>
                            <a:sysClr val="windowText" lastClr="000000"/>
                          </a:solidFill>
                        </a:rPr>
                        <a:t>414</a:t>
                      </a:r>
                      <a:endParaRPr lang="en-US" sz="1200" baseline="0" dirty="0">
                        <a:solidFill>
                          <a:sysClr val="windowText" lastClr="000000"/>
                        </a:solidFill>
                      </a:endParaRPr>
                    </a:p>
                  </a:txBody>
                  <a:tcPr/>
                </a:tc>
              </a:tr>
              <a:tr h="242417">
                <a:tc>
                  <a:txBody>
                    <a:bodyPr/>
                    <a:lstStyle/>
                    <a:p>
                      <a:r>
                        <a:rPr lang="en-US" sz="1000" dirty="0" smtClean="0"/>
                        <a:t>Brain development</a:t>
                      </a:r>
                      <a:endParaRPr lang="en-US" sz="1000" dirty="0"/>
                    </a:p>
                  </a:txBody>
                  <a:tcPr/>
                </a:tc>
                <a:tc>
                  <a:txBody>
                    <a:bodyPr/>
                    <a:lstStyle/>
                    <a:p>
                      <a:r>
                        <a:rPr lang="en-US" sz="1200" baseline="0" dirty="0" smtClean="0">
                          <a:solidFill>
                            <a:sysClr val="windowText" lastClr="000000"/>
                          </a:solidFill>
                        </a:rPr>
                        <a:t>168</a:t>
                      </a:r>
                      <a:endParaRPr lang="en-US" sz="1200" baseline="0" dirty="0">
                        <a:solidFill>
                          <a:sysClr val="windowText" lastClr="000000"/>
                        </a:solidFill>
                      </a:endParaRPr>
                    </a:p>
                  </a:txBody>
                  <a:tcPr/>
                </a:tc>
              </a:tr>
              <a:tr h="242417">
                <a:tc>
                  <a:txBody>
                    <a:bodyPr/>
                    <a:lstStyle/>
                    <a:p>
                      <a:r>
                        <a:rPr lang="en-US" sz="1000" dirty="0" smtClean="0"/>
                        <a:t>Body</a:t>
                      </a:r>
                      <a:r>
                        <a:rPr lang="en-US" sz="1000" baseline="0" dirty="0" smtClean="0"/>
                        <a:t> development</a:t>
                      </a:r>
                      <a:endParaRPr lang="en-US" sz="1000" dirty="0"/>
                    </a:p>
                  </a:txBody>
                  <a:tcPr/>
                </a:tc>
                <a:tc>
                  <a:txBody>
                    <a:bodyPr/>
                    <a:lstStyle/>
                    <a:p>
                      <a:r>
                        <a:rPr lang="en-US" sz="1200" baseline="0" dirty="0" smtClean="0">
                          <a:solidFill>
                            <a:sysClr val="windowText" lastClr="000000"/>
                          </a:solidFill>
                        </a:rPr>
                        <a:t>17</a:t>
                      </a:r>
                      <a:endParaRPr lang="en-US" sz="1200" baseline="0" dirty="0">
                        <a:solidFill>
                          <a:sysClr val="windowText" lastClr="000000"/>
                        </a:solidFill>
                      </a:endParaRPr>
                    </a:p>
                  </a:txBody>
                  <a:tcPr/>
                </a:tc>
              </a:tr>
              <a:tr h="242417">
                <a:tc>
                  <a:txBody>
                    <a:bodyPr/>
                    <a:lstStyle/>
                    <a:p>
                      <a:r>
                        <a:rPr lang="en-US" sz="1000" dirty="0" smtClean="0"/>
                        <a:t>Physical</a:t>
                      </a:r>
                      <a:r>
                        <a:rPr lang="en-US" sz="1000" baseline="0" dirty="0" smtClean="0"/>
                        <a:t> activities</a:t>
                      </a:r>
                      <a:endParaRPr lang="en-US" sz="1000" dirty="0"/>
                    </a:p>
                  </a:txBody>
                  <a:tcPr/>
                </a:tc>
                <a:tc>
                  <a:txBody>
                    <a:bodyPr/>
                    <a:lstStyle/>
                    <a:p>
                      <a:r>
                        <a:rPr lang="en-US" sz="1200" baseline="0" dirty="0" smtClean="0">
                          <a:solidFill>
                            <a:sysClr val="windowText" lastClr="000000"/>
                          </a:solidFill>
                        </a:rPr>
                        <a:t>82</a:t>
                      </a:r>
                      <a:endParaRPr lang="en-US" sz="1200" baseline="0" dirty="0">
                        <a:solidFill>
                          <a:sysClr val="windowText" lastClr="000000"/>
                        </a:solidFill>
                      </a:endParaRPr>
                    </a:p>
                  </a:txBody>
                  <a:tcPr/>
                </a:tc>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995788289"/>
              </p:ext>
            </p:extLst>
          </p:nvPr>
        </p:nvGraphicFramePr>
        <p:xfrm>
          <a:off x="6330789" y="2012955"/>
          <a:ext cx="2313367" cy="1645920"/>
        </p:xfrm>
        <a:graphic>
          <a:graphicData uri="http://schemas.openxmlformats.org/drawingml/2006/table">
            <a:tbl>
              <a:tblPr firstRow="1" bandRow="1">
                <a:tableStyleId>{F5AB1C69-6EDB-4FF4-983F-18BD219EF322}</a:tableStyleId>
              </a:tblPr>
              <a:tblGrid>
                <a:gridCol w="1621706"/>
                <a:gridCol w="691661"/>
              </a:tblGrid>
              <a:tr h="2424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ysClr val="windowText" lastClr="000000"/>
                          </a:solidFill>
                        </a:rPr>
                        <a:t>Reservoir</a:t>
                      </a:r>
                    </a:p>
                  </a:txBody>
                  <a:tcPr/>
                </a:tc>
                <a:tc>
                  <a:txBody>
                    <a:bodyPr/>
                    <a:lstStyle/>
                    <a:p>
                      <a:r>
                        <a:rPr lang="en-US" sz="1200" i="1" baseline="0" dirty="0" smtClean="0">
                          <a:solidFill>
                            <a:sysClr val="windowText" lastClr="000000"/>
                          </a:solidFill>
                        </a:rPr>
                        <a:t>kcal</a:t>
                      </a:r>
                      <a:endParaRPr lang="en-US" sz="1200" i="1" baseline="0" dirty="0">
                        <a:solidFill>
                          <a:sysClr val="windowText" lastClr="000000"/>
                        </a:solidFill>
                      </a:endParaRPr>
                    </a:p>
                  </a:txBody>
                  <a:tcPr/>
                </a:tc>
              </a:tr>
              <a:tr h="242417">
                <a:tc>
                  <a:txBody>
                    <a:bodyPr/>
                    <a:lstStyle/>
                    <a:p>
                      <a:r>
                        <a:rPr lang="en-US" sz="1000" dirty="0" smtClean="0"/>
                        <a:t>Brain maintenance</a:t>
                      </a:r>
                      <a:endParaRPr lang="en-US" sz="1000" dirty="0"/>
                    </a:p>
                  </a:txBody>
                  <a:tcPr/>
                </a:tc>
                <a:tc>
                  <a:txBody>
                    <a:bodyPr/>
                    <a:lstStyle/>
                    <a:p>
                      <a:r>
                        <a:rPr lang="en-US" sz="1200" baseline="0" dirty="0" smtClean="0"/>
                        <a:t>116</a:t>
                      </a:r>
                      <a:endParaRPr lang="en-US" sz="1200" baseline="0" dirty="0"/>
                    </a:p>
                  </a:txBody>
                  <a:tcPr/>
                </a:tc>
              </a:tr>
              <a:tr h="242417">
                <a:tc>
                  <a:txBody>
                    <a:bodyPr/>
                    <a:lstStyle/>
                    <a:p>
                      <a:r>
                        <a:rPr lang="en-US" sz="1000" dirty="0" smtClean="0"/>
                        <a:t>Body maintenance</a:t>
                      </a:r>
                      <a:endParaRPr lang="en-US" sz="1000" dirty="0"/>
                    </a:p>
                  </a:txBody>
                  <a:tcPr/>
                </a:tc>
                <a:tc>
                  <a:txBody>
                    <a:bodyPr/>
                    <a:lstStyle/>
                    <a:p>
                      <a:r>
                        <a:rPr lang="en-US" sz="1200" baseline="0" dirty="0" smtClean="0">
                          <a:solidFill>
                            <a:sysClr val="windowText" lastClr="000000"/>
                          </a:solidFill>
                        </a:rPr>
                        <a:t>410</a:t>
                      </a:r>
                      <a:endParaRPr lang="en-US" sz="1200" baseline="0" dirty="0">
                        <a:solidFill>
                          <a:sysClr val="windowText" lastClr="000000"/>
                        </a:solidFill>
                      </a:endParaRPr>
                    </a:p>
                  </a:txBody>
                  <a:tcPr/>
                </a:tc>
              </a:tr>
              <a:tr h="242417">
                <a:tc>
                  <a:txBody>
                    <a:bodyPr/>
                    <a:lstStyle/>
                    <a:p>
                      <a:r>
                        <a:rPr lang="en-US" sz="1000" dirty="0" smtClean="0"/>
                        <a:t>Brain development</a:t>
                      </a:r>
                      <a:endParaRPr lang="en-US" sz="1000" dirty="0"/>
                    </a:p>
                  </a:txBody>
                  <a:tcPr/>
                </a:tc>
                <a:tc>
                  <a:txBody>
                    <a:bodyPr/>
                    <a:lstStyle/>
                    <a:p>
                      <a:r>
                        <a:rPr lang="en-US" sz="1200" baseline="0" dirty="0" smtClean="0">
                          <a:solidFill>
                            <a:sysClr val="windowText" lastClr="000000"/>
                          </a:solidFill>
                        </a:rPr>
                        <a:t>166</a:t>
                      </a:r>
                      <a:endParaRPr lang="en-US" sz="1200" baseline="0" dirty="0">
                        <a:solidFill>
                          <a:sysClr val="windowText" lastClr="000000"/>
                        </a:solidFill>
                      </a:endParaRPr>
                    </a:p>
                  </a:txBody>
                  <a:tcPr/>
                </a:tc>
              </a:tr>
              <a:tr h="242417">
                <a:tc>
                  <a:txBody>
                    <a:bodyPr/>
                    <a:lstStyle/>
                    <a:p>
                      <a:r>
                        <a:rPr lang="en-US" sz="1000" dirty="0" smtClean="0"/>
                        <a:t>Body</a:t>
                      </a:r>
                      <a:r>
                        <a:rPr lang="en-US" sz="1000" baseline="0" dirty="0" smtClean="0"/>
                        <a:t> development</a:t>
                      </a:r>
                      <a:endParaRPr lang="en-US" sz="1000" dirty="0"/>
                    </a:p>
                  </a:txBody>
                  <a:tcPr/>
                </a:tc>
                <a:tc>
                  <a:txBody>
                    <a:bodyPr/>
                    <a:lstStyle/>
                    <a:p>
                      <a:r>
                        <a:rPr lang="en-US" sz="1200" baseline="0" dirty="0" smtClean="0">
                          <a:solidFill>
                            <a:sysClr val="windowText" lastClr="000000"/>
                          </a:solidFill>
                        </a:rPr>
                        <a:t>15.8</a:t>
                      </a:r>
                      <a:endParaRPr lang="en-US" sz="1200" baseline="0" dirty="0">
                        <a:solidFill>
                          <a:sysClr val="windowText" lastClr="000000"/>
                        </a:solidFill>
                      </a:endParaRPr>
                    </a:p>
                  </a:txBody>
                  <a:tcPr/>
                </a:tc>
              </a:tr>
              <a:tr h="242417">
                <a:tc>
                  <a:txBody>
                    <a:bodyPr/>
                    <a:lstStyle/>
                    <a:p>
                      <a:r>
                        <a:rPr lang="en-US" sz="1000" dirty="0" smtClean="0"/>
                        <a:t>Physical</a:t>
                      </a:r>
                      <a:r>
                        <a:rPr lang="en-US" sz="1000" baseline="0" dirty="0" smtClean="0"/>
                        <a:t> activities</a:t>
                      </a:r>
                      <a:endParaRPr lang="en-US" sz="1000" dirty="0"/>
                    </a:p>
                  </a:txBody>
                  <a:tcPr/>
                </a:tc>
                <a:tc>
                  <a:txBody>
                    <a:bodyPr/>
                    <a:lstStyle/>
                    <a:p>
                      <a:r>
                        <a:rPr lang="en-US" sz="1200" baseline="0" dirty="0" smtClean="0">
                          <a:solidFill>
                            <a:sysClr val="windowText" lastClr="000000"/>
                          </a:solidFill>
                        </a:rPr>
                        <a:t>81</a:t>
                      </a:r>
                      <a:endParaRPr lang="en-US" sz="1200" baseline="0" dirty="0">
                        <a:solidFill>
                          <a:sysClr val="windowText" lastClr="000000"/>
                        </a:solidFill>
                      </a:endParaRPr>
                    </a:p>
                  </a:txBody>
                  <a:tcPr/>
                </a:tc>
              </a:tr>
            </a:tbl>
          </a:graphicData>
        </a:graphic>
      </p:graphicFrame>
      <p:graphicFrame>
        <p:nvGraphicFramePr>
          <p:cNvPr id="28" name="Table 27"/>
          <p:cNvGraphicFramePr>
            <a:graphicFrameLocks noGrp="1"/>
          </p:cNvGraphicFramePr>
          <p:nvPr>
            <p:extLst/>
          </p:nvPr>
        </p:nvGraphicFramePr>
        <p:xfrm>
          <a:off x="4142253" y="3767008"/>
          <a:ext cx="2313367" cy="1097280"/>
        </p:xfrm>
        <a:graphic>
          <a:graphicData uri="http://schemas.openxmlformats.org/drawingml/2006/table">
            <a:tbl>
              <a:tblPr firstRow="1" bandRow="1">
                <a:tableStyleId>{F5AB1C69-6EDB-4FF4-983F-18BD219EF322}</a:tableStyleId>
              </a:tblPr>
              <a:tblGrid>
                <a:gridCol w="1621706"/>
                <a:gridCol w="691661"/>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ysClr val="windowText" lastClr="000000"/>
                          </a:solidFill>
                        </a:rPr>
                        <a:t>Reservoir</a:t>
                      </a:r>
                    </a:p>
                  </a:txBody>
                  <a:tcPr/>
                </a:tc>
                <a:tc>
                  <a:txBody>
                    <a:bodyPr/>
                    <a:lstStyle/>
                    <a:p>
                      <a:r>
                        <a:rPr lang="en-US" sz="1200" i="1" baseline="0" dirty="0" smtClean="0">
                          <a:solidFill>
                            <a:sysClr val="windowText" lastClr="000000"/>
                          </a:solidFill>
                        </a:rPr>
                        <a:t>gr</a:t>
                      </a:r>
                      <a:endParaRPr lang="en-US" sz="1200" i="1" baseline="0" dirty="0">
                        <a:solidFill>
                          <a:sysClr val="windowText" lastClr="000000"/>
                        </a:solidFill>
                      </a:endParaRPr>
                    </a:p>
                  </a:txBody>
                  <a:tcPr/>
                </a:tc>
              </a:tr>
              <a:tr h="242417">
                <a:tc>
                  <a:txBody>
                    <a:bodyPr/>
                    <a:lstStyle/>
                    <a:p>
                      <a:r>
                        <a:rPr lang="en-US" sz="1000" dirty="0" smtClean="0"/>
                        <a:t>Fat body</a:t>
                      </a:r>
                      <a:r>
                        <a:rPr lang="en-US" sz="1000" baseline="0" dirty="0" smtClean="0"/>
                        <a:t> mass</a:t>
                      </a:r>
                      <a:endParaRPr lang="en-US" sz="1000" dirty="0"/>
                    </a:p>
                  </a:txBody>
                  <a:tcPr/>
                </a:tc>
                <a:tc>
                  <a:txBody>
                    <a:bodyPr/>
                    <a:lstStyle/>
                    <a:p>
                      <a:r>
                        <a:rPr lang="en-US" sz="1200" baseline="0" dirty="0" smtClean="0"/>
                        <a:t>-5.3</a:t>
                      </a:r>
                      <a:endParaRPr lang="en-US" sz="1200" baseline="0" dirty="0"/>
                    </a:p>
                  </a:txBody>
                  <a:tcPr/>
                </a:tc>
              </a:tr>
              <a:tr h="242417">
                <a:tc>
                  <a:txBody>
                    <a:bodyPr/>
                    <a:lstStyle/>
                    <a:p>
                      <a:r>
                        <a:rPr lang="en-US" sz="1000" dirty="0" smtClean="0"/>
                        <a:t>Lean body mass</a:t>
                      </a:r>
                      <a:endParaRPr lang="en-US" sz="1000" dirty="0"/>
                    </a:p>
                  </a:txBody>
                  <a:tcPr/>
                </a:tc>
                <a:tc>
                  <a:txBody>
                    <a:bodyPr/>
                    <a:lstStyle/>
                    <a:p>
                      <a:r>
                        <a:rPr lang="en-US" sz="1200" baseline="0" dirty="0" smtClean="0">
                          <a:solidFill>
                            <a:sysClr val="windowText" lastClr="000000"/>
                          </a:solidFill>
                        </a:rPr>
                        <a:t>6.2</a:t>
                      </a:r>
                      <a:endParaRPr lang="en-US" sz="1200" baseline="0" dirty="0">
                        <a:solidFill>
                          <a:sysClr val="windowText" lastClr="000000"/>
                        </a:solidFill>
                      </a:endParaRPr>
                    </a:p>
                  </a:txBody>
                  <a:tcPr/>
                </a:tc>
              </a:tr>
              <a:tr h="242417">
                <a:tc>
                  <a:txBody>
                    <a:bodyPr/>
                    <a:lstStyle/>
                    <a:p>
                      <a:r>
                        <a:rPr lang="en-US" sz="1000" dirty="0" smtClean="0"/>
                        <a:t>Brain</a:t>
                      </a:r>
                      <a:r>
                        <a:rPr lang="en-US" sz="1000" baseline="0" dirty="0" smtClean="0"/>
                        <a:t> weight</a:t>
                      </a:r>
                      <a:endParaRPr lang="en-US" sz="1000" dirty="0"/>
                    </a:p>
                  </a:txBody>
                  <a:tcPr/>
                </a:tc>
                <a:tc>
                  <a:txBody>
                    <a:bodyPr/>
                    <a:lstStyle/>
                    <a:p>
                      <a:r>
                        <a:rPr lang="en-US" sz="1200" baseline="0" dirty="0" smtClean="0">
                          <a:solidFill>
                            <a:sysClr val="windowText" lastClr="000000"/>
                          </a:solidFill>
                        </a:rPr>
                        <a:t>1.6</a:t>
                      </a:r>
                      <a:endParaRPr lang="en-US" sz="1200" baseline="0" dirty="0">
                        <a:solidFill>
                          <a:sysClr val="windowText" lastClr="000000"/>
                        </a:solidFill>
                      </a:endParaRPr>
                    </a:p>
                  </a:txBody>
                  <a:tcPr/>
                </a:tc>
              </a:tr>
            </a:tbl>
          </a:graphicData>
        </a:graphic>
      </p:graphicFrame>
      <p:cxnSp>
        <p:nvCxnSpPr>
          <p:cNvPr id="29" name="Straight Arrow Connector 28"/>
          <p:cNvCxnSpPr>
            <a:stCxn id="13" idx="3"/>
            <a:endCxn id="32" idx="1"/>
          </p:cNvCxnSpPr>
          <p:nvPr/>
        </p:nvCxnSpPr>
        <p:spPr>
          <a:xfrm>
            <a:off x="1421115" y="2041302"/>
            <a:ext cx="641299" cy="236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2" name="Rectangle 31"/>
          <p:cNvSpPr/>
          <p:nvPr/>
        </p:nvSpPr>
        <p:spPr>
          <a:xfrm>
            <a:off x="2062414" y="1720028"/>
            <a:ext cx="1835318" cy="647267"/>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lgn="ctr">
              <a:spcAft>
                <a:spcPts val="0"/>
              </a:spcAft>
            </a:pPr>
            <a:r>
              <a:rPr lang="en-US" sz="1200" dirty="0" smtClean="0">
                <a:solidFill>
                  <a:srgbClr val="000000"/>
                </a:solidFill>
                <a:effectLst>
                  <a:outerShdw blurRad="38100" dist="19050" dir="2700000" algn="tl">
                    <a:schemeClr val="dk1">
                      <a:alpha val="40000"/>
                    </a:schemeClr>
                  </a:outerShdw>
                </a:effectLst>
                <a:ea typeface="Cambria" charset="0"/>
                <a:cs typeface="Times New Roman" charset="0"/>
              </a:rPr>
              <a:t>Energy from body mass</a:t>
            </a:r>
            <a:endParaRPr lang="en-US" sz="1200" dirty="0">
              <a:effectLst/>
              <a:ea typeface="Cambria" charset="0"/>
              <a:cs typeface="Times New Roman" charset="0"/>
            </a:endParaRPr>
          </a:p>
        </p:txBody>
      </p:sp>
      <p:cxnSp>
        <p:nvCxnSpPr>
          <p:cNvPr id="37" name="Straight Arrow Connector 36"/>
          <p:cNvCxnSpPr>
            <a:endCxn id="45" idx="0"/>
          </p:cNvCxnSpPr>
          <p:nvPr/>
        </p:nvCxnSpPr>
        <p:spPr>
          <a:xfrm flipH="1">
            <a:off x="932961" y="2384649"/>
            <a:ext cx="1306037" cy="34860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5" name="Rounded Rectangle 44"/>
          <p:cNvSpPr/>
          <p:nvPr/>
        </p:nvSpPr>
        <p:spPr>
          <a:xfrm>
            <a:off x="132156" y="2733251"/>
            <a:ext cx="1601609" cy="667766"/>
          </a:xfrm>
          <a:prstGeom prst="roundRect">
            <a:avLst/>
          </a:prstGeom>
          <a:solidFill>
            <a:srgbClr val="92D050"/>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1440" marR="91440">
              <a:spcAft>
                <a:spcPts val="0"/>
              </a:spcAft>
            </a:pPr>
            <a:r>
              <a:rPr lang="en-US" sz="1200" dirty="0">
                <a:solidFill>
                  <a:srgbClr val="000000"/>
                </a:solidFill>
                <a:effectLst/>
                <a:ea typeface="Cambria" charset="0"/>
                <a:cs typeface="Times New Roman" charset="0"/>
              </a:rPr>
              <a:t>Nutrient </a:t>
            </a:r>
            <a:r>
              <a:rPr lang="en-US" sz="1200" dirty="0" smtClean="0">
                <a:solidFill>
                  <a:srgbClr val="000000"/>
                </a:solidFill>
                <a:effectLst/>
                <a:ea typeface="Cambria" charset="0"/>
                <a:cs typeface="Times New Roman" charset="0"/>
              </a:rPr>
              <a:t>intake + </a:t>
            </a:r>
            <a:r>
              <a:rPr lang="en-US" sz="1200" dirty="0" smtClean="0">
                <a:solidFill>
                  <a:srgbClr val="000000"/>
                </a:solidFill>
                <a:ea typeface="Cambria" charset="0"/>
                <a:cs typeface="Times New Roman" charset="0"/>
              </a:rPr>
              <a:t>f</a:t>
            </a:r>
            <a:r>
              <a:rPr lang="en-US" sz="1200" dirty="0" smtClean="0">
                <a:solidFill>
                  <a:srgbClr val="000000"/>
                </a:solidFill>
                <a:effectLst/>
                <a:ea typeface="Cambria" charset="0"/>
                <a:cs typeface="Times New Roman" charset="0"/>
              </a:rPr>
              <a:t>at </a:t>
            </a:r>
            <a:r>
              <a:rPr lang="en-US" sz="1200" dirty="0">
                <a:solidFill>
                  <a:srgbClr val="000000"/>
                </a:solidFill>
                <a:ea typeface="Cambria" charset="0"/>
                <a:cs typeface="Times New Roman" charset="0"/>
              </a:rPr>
              <a:t>e</a:t>
            </a:r>
            <a:r>
              <a:rPr lang="en-US" sz="1200" dirty="0" smtClean="0">
                <a:solidFill>
                  <a:srgbClr val="000000"/>
                </a:solidFill>
                <a:effectLst/>
                <a:ea typeface="Cambria" charset="0"/>
                <a:cs typeface="Times New Roman" charset="0"/>
              </a:rPr>
              <a:t>nergy</a:t>
            </a:r>
          </a:p>
          <a:p>
            <a:pPr marL="91440" marR="91440">
              <a:spcAft>
                <a:spcPts val="0"/>
              </a:spcAft>
            </a:pPr>
            <a:r>
              <a:rPr lang="en-US" sz="1200" dirty="0" smtClean="0">
                <a:solidFill>
                  <a:srgbClr val="000000"/>
                </a:solidFill>
                <a:ea typeface="Cambria" charset="0"/>
                <a:cs typeface="Times New Roman" charset="0"/>
              </a:rPr>
              <a:t>870 </a:t>
            </a:r>
            <a:r>
              <a:rPr lang="en-US" sz="1200" dirty="0" smtClean="0">
                <a:solidFill>
                  <a:srgbClr val="000000"/>
                </a:solidFill>
                <a:ea typeface="Cambria" charset="0"/>
                <a:cs typeface="Times New Roman" charset="0"/>
              </a:rPr>
              <a:t>kcal</a:t>
            </a:r>
            <a:endParaRPr lang="en-US" sz="1200" dirty="0">
              <a:effectLst/>
              <a:ea typeface="Cambria" charset="0"/>
              <a:cs typeface="Times New Roman" charset="0"/>
            </a:endParaRPr>
          </a:p>
        </p:txBody>
      </p:sp>
      <p:cxnSp>
        <p:nvCxnSpPr>
          <p:cNvPr id="47" name="Straight Arrow Connector 46"/>
          <p:cNvCxnSpPr>
            <a:stCxn id="45" idx="3"/>
            <a:endCxn id="9" idx="1"/>
          </p:cNvCxnSpPr>
          <p:nvPr/>
        </p:nvCxnSpPr>
        <p:spPr>
          <a:xfrm flipV="1">
            <a:off x="1733765" y="3056885"/>
            <a:ext cx="328649" cy="1024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82252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D3F7C509-FEEF-45D3-B896-7C07814C0C13}" type="slidenum">
              <a:rPr lang="en-US" smtClean="0">
                <a:solidFill>
                  <a:srgbClr val="000000"/>
                </a:solidFill>
              </a:rPr>
              <a:pPr/>
              <a:t>6</a:t>
            </a:fld>
            <a:endParaRPr lang="en-US" dirty="0">
              <a:solidFill>
                <a:srgbClr val="000000"/>
              </a:solidFill>
            </a:endParaRPr>
          </a:p>
        </p:txBody>
      </p:sp>
      <p:sp>
        <p:nvSpPr>
          <p:cNvPr id="5" name="Title 4"/>
          <p:cNvSpPr>
            <a:spLocks noGrp="1"/>
          </p:cNvSpPr>
          <p:nvPr>
            <p:ph type="title"/>
          </p:nvPr>
        </p:nvSpPr>
        <p:spPr/>
        <p:txBody>
          <a:bodyPr/>
          <a:lstStyle/>
          <a:p>
            <a:r>
              <a:rPr lang="en-US" sz="2000" dirty="0" smtClean="0"/>
              <a:t>Energy Competition</a:t>
            </a:r>
            <a:endParaRPr lang="en-US" sz="2000" dirty="0"/>
          </a:p>
        </p:txBody>
      </p:sp>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pic>
        <p:nvPicPr>
          <p:cNvPr id="3" name="Picture 2"/>
          <p:cNvPicPr>
            <a:picLocks noChangeAspect="1"/>
          </p:cNvPicPr>
          <p:nvPr/>
        </p:nvPicPr>
        <p:blipFill>
          <a:blip r:embed="rId2"/>
          <a:stretch>
            <a:fillRect/>
          </a:stretch>
        </p:blipFill>
        <p:spPr>
          <a:xfrm>
            <a:off x="3320652" y="108703"/>
            <a:ext cx="5823348" cy="3461657"/>
          </a:xfrm>
          <a:prstGeom prst="rect">
            <a:avLst/>
          </a:prstGeom>
        </p:spPr>
      </p:pic>
      <p:pic>
        <p:nvPicPr>
          <p:cNvPr id="8" name="Picture 7"/>
          <p:cNvPicPr>
            <a:picLocks noChangeAspect="1"/>
          </p:cNvPicPr>
          <p:nvPr/>
        </p:nvPicPr>
        <p:blipFill>
          <a:blip r:embed="rId3"/>
          <a:stretch>
            <a:fillRect/>
          </a:stretch>
        </p:blipFill>
        <p:spPr>
          <a:xfrm>
            <a:off x="89269" y="3077936"/>
            <a:ext cx="3771777" cy="1589078"/>
          </a:xfrm>
          <a:prstGeom prst="rect">
            <a:avLst/>
          </a:prstGeom>
        </p:spPr>
      </p:pic>
      <p:sp>
        <p:nvSpPr>
          <p:cNvPr id="9" name="TextBox 8"/>
          <p:cNvSpPr txBox="1"/>
          <p:nvPr/>
        </p:nvSpPr>
        <p:spPr>
          <a:xfrm>
            <a:off x="358791" y="866562"/>
            <a:ext cx="2961861" cy="2093962"/>
          </a:xfrm>
          <a:prstGeom prst="rect">
            <a:avLst/>
          </a:prstGeom>
          <a:noFill/>
        </p:spPr>
        <p:txBody>
          <a:bodyPr wrap="square" lIns="0" tIns="0" rIns="0" bIns="0" rtlCol="0">
            <a:noAutofit/>
          </a:bodyPr>
          <a:lstStyle/>
          <a:p>
            <a:r>
              <a:rPr lang="en-US" sz="1400" dirty="0"/>
              <a:t>Available energy generated from varied nutrient intake are assigned to different reservoirs (brain maintenance and its development, body maintenance and its development and physical activity).</a:t>
            </a:r>
            <a:endParaRPr lang="en-US" sz="1400" dirty="0" smtClean="0"/>
          </a:p>
          <a:p>
            <a:endParaRPr lang="en-US" sz="1400" dirty="0"/>
          </a:p>
          <a:p>
            <a:r>
              <a:rPr lang="en-US" sz="1400" dirty="0" smtClean="0"/>
              <a:t>In </a:t>
            </a:r>
            <a:r>
              <a:rPr lang="en-US" sz="1400" dirty="0"/>
              <a:t>case of underfeeding and malnutrition, these reservoirs will compete for the caloric </a:t>
            </a:r>
            <a:r>
              <a:rPr lang="en-US" sz="1400" dirty="0" smtClean="0"/>
              <a:t>resources.</a:t>
            </a:r>
          </a:p>
          <a:p>
            <a:endParaRPr lang="en-US" sz="1400" dirty="0">
              <a:solidFill>
                <a:schemeClr val="accent6"/>
              </a:solidFill>
              <a:latin typeface="Arial" pitchFamily="34" charset="0"/>
              <a:cs typeface="Arial" pitchFamily="34" charset="0"/>
            </a:endParaRPr>
          </a:p>
          <a:p>
            <a:endParaRPr lang="en-US" sz="1400" dirty="0" smtClean="0">
              <a:solidFill>
                <a:schemeClr val="accent6"/>
              </a:solidFill>
              <a:latin typeface="Arial" pitchFamily="34" charset="0"/>
              <a:cs typeface="Arial" pitchFamily="34" charset="0"/>
            </a:endParaRPr>
          </a:p>
        </p:txBody>
      </p:sp>
    </p:spTree>
    <p:extLst>
      <p:ext uri="{BB962C8B-B14F-4D97-AF65-F5344CB8AC3E}">
        <p14:creationId xmlns:p14="http://schemas.microsoft.com/office/powerpoint/2010/main" val="298459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3" name="Slide Number Placeholder 2"/>
          <p:cNvSpPr>
            <a:spLocks noGrp="1"/>
          </p:cNvSpPr>
          <p:nvPr>
            <p:ph type="sldNum" sz="quarter" idx="15"/>
          </p:nvPr>
        </p:nvSpPr>
        <p:spPr/>
        <p:txBody>
          <a:bodyPr/>
          <a:lstStyle/>
          <a:p>
            <a:fld id="{D3F7C509-FEEF-45D3-B896-7C07814C0C13}" type="slidenum">
              <a:rPr lang="en-US" smtClean="0">
                <a:solidFill>
                  <a:srgbClr val="000000"/>
                </a:solidFill>
              </a:rPr>
              <a:pPr/>
              <a:t>7</a:t>
            </a:fld>
            <a:endParaRPr lang="en-US" dirty="0">
              <a:solidFill>
                <a:srgbClr val="000000"/>
              </a:solidFill>
            </a:endParaRPr>
          </a:p>
        </p:txBody>
      </p:sp>
      <p:sp>
        <p:nvSpPr>
          <p:cNvPr id="6" name="Title 5"/>
          <p:cNvSpPr>
            <a:spLocks noGrp="1"/>
          </p:cNvSpPr>
          <p:nvPr>
            <p:ph type="title"/>
          </p:nvPr>
        </p:nvSpPr>
        <p:spPr/>
        <p:txBody>
          <a:bodyPr/>
          <a:lstStyle/>
          <a:p>
            <a:r>
              <a:rPr lang="en-US" sz="2000" dirty="0" smtClean="0"/>
              <a:t>Model Results</a:t>
            </a:r>
            <a:endParaRPr lang="en-US" sz="2000" dirty="0"/>
          </a:p>
        </p:txBody>
      </p:sp>
      <p:pic>
        <p:nvPicPr>
          <p:cNvPr id="7" name="Picture 6"/>
          <p:cNvPicPr>
            <a:picLocks noChangeAspect="1"/>
          </p:cNvPicPr>
          <p:nvPr/>
        </p:nvPicPr>
        <p:blipFill>
          <a:blip r:embed="rId2"/>
          <a:stretch>
            <a:fillRect/>
          </a:stretch>
        </p:blipFill>
        <p:spPr>
          <a:xfrm>
            <a:off x="2642604" y="0"/>
            <a:ext cx="6501396" cy="3812721"/>
          </a:xfrm>
          <a:prstGeom prst="rect">
            <a:avLst/>
          </a:prstGeom>
        </p:spPr>
      </p:pic>
      <p:pic>
        <p:nvPicPr>
          <p:cNvPr id="8" name="Picture 7"/>
          <p:cNvPicPr>
            <a:picLocks noChangeAspect="1"/>
          </p:cNvPicPr>
          <p:nvPr/>
        </p:nvPicPr>
        <p:blipFill>
          <a:blip r:embed="rId3"/>
          <a:stretch>
            <a:fillRect/>
          </a:stretch>
        </p:blipFill>
        <p:spPr>
          <a:xfrm>
            <a:off x="122464" y="3102429"/>
            <a:ext cx="4174088" cy="1712873"/>
          </a:xfrm>
          <a:prstGeom prst="rect">
            <a:avLst/>
          </a:prstGeom>
        </p:spPr>
      </p:pic>
      <p:sp>
        <p:nvSpPr>
          <p:cNvPr id="9" name="TextBox 8"/>
          <p:cNvSpPr txBox="1"/>
          <p:nvPr/>
        </p:nvSpPr>
        <p:spPr>
          <a:xfrm>
            <a:off x="228600" y="866561"/>
            <a:ext cx="2414004" cy="2691648"/>
          </a:xfrm>
          <a:prstGeom prst="rect">
            <a:avLst/>
          </a:prstGeom>
          <a:noFill/>
        </p:spPr>
        <p:txBody>
          <a:bodyPr wrap="square" lIns="0" tIns="0" rIns="0" bIns="0" rtlCol="0">
            <a:noAutofit/>
          </a:bodyPr>
          <a:lstStyle/>
          <a:p>
            <a:r>
              <a:rPr lang="en-US" sz="1400" dirty="0"/>
              <a:t>We first successfully characterized the normative growth curves associated with each percentile “growth channel” of the WHO standard growth </a:t>
            </a:r>
            <a:r>
              <a:rPr lang="en-US" sz="1400" dirty="0" smtClean="0"/>
              <a:t>curves.</a:t>
            </a:r>
          </a:p>
          <a:p>
            <a:endParaRPr lang="en-US" sz="1400" dirty="0">
              <a:solidFill>
                <a:schemeClr val="accent6"/>
              </a:solidFill>
              <a:latin typeface="Arial" pitchFamily="34" charset="0"/>
              <a:cs typeface="Arial" pitchFamily="34" charset="0"/>
            </a:endParaRPr>
          </a:p>
          <a:p>
            <a:r>
              <a:rPr lang="en-US" sz="1400" dirty="0" smtClean="0">
                <a:solidFill>
                  <a:schemeClr val="accent6"/>
                </a:solidFill>
                <a:latin typeface="Arial" pitchFamily="34" charset="0"/>
                <a:cs typeface="Arial" pitchFamily="34" charset="0"/>
              </a:rPr>
              <a:t>Several anthropometry data are tracked down.</a:t>
            </a:r>
            <a:endParaRPr lang="en-US" sz="1400" dirty="0" smtClean="0">
              <a:solidFill>
                <a:schemeClr val="accent6"/>
              </a:solidFill>
              <a:latin typeface="Arial" pitchFamily="34" charset="0"/>
              <a:cs typeface="Arial" pitchFamily="34" charset="0"/>
            </a:endParaRPr>
          </a:p>
        </p:txBody>
      </p:sp>
    </p:spTree>
    <p:extLst>
      <p:ext uri="{BB962C8B-B14F-4D97-AF65-F5344CB8AC3E}">
        <p14:creationId xmlns:p14="http://schemas.microsoft.com/office/powerpoint/2010/main" val="48856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3" name="Slide Number Placeholder 2"/>
          <p:cNvSpPr>
            <a:spLocks noGrp="1"/>
          </p:cNvSpPr>
          <p:nvPr>
            <p:ph type="sldNum" sz="quarter" idx="15"/>
          </p:nvPr>
        </p:nvSpPr>
        <p:spPr/>
        <p:txBody>
          <a:bodyPr/>
          <a:lstStyle/>
          <a:p>
            <a:fld id="{D3F7C509-FEEF-45D3-B896-7C07814C0C13}" type="slidenum">
              <a:rPr lang="en-US" smtClean="0">
                <a:solidFill>
                  <a:srgbClr val="000000"/>
                </a:solidFill>
              </a:rPr>
              <a:pPr/>
              <a:t>8</a:t>
            </a:fld>
            <a:endParaRPr lang="en-US" dirty="0">
              <a:solidFill>
                <a:srgbClr val="000000"/>
              </a:solidFill>
            </a:endParaRPr>
          </a:p>
        </p:txBody>
      </p:sp>
      <p:sp>
        <p:nvSpPr>
          <p:cNvPr id="6" name="Title 5"/>
          <p:cNvSpPr>
            <a:spLocks noGrp="1"/>
          </p:cNvSpPr>
          <p:nvPr>
            <p:ph type="title"/>
          </p:nvPr>
        </p:nvSpPr>
        <p:spPr/>
        <p:txBody>
          <a:bodyPr/>
          <a:lstStyle/>
          <a:p>
            <a:r>
              <a:rPr lang="en-US" sz="2000" dirty="0" smtClean="0"/>
              <a:t>Model Results</a:t>
            </a:r>
            <a:endParaRPr lang="en-US" sz="2000" dirty="0"/>
          </a:p>
        </p:txBody>
      </p:sp>
      <p:pic>
        <p:nvPicPr>
          <p:cNvPr id="7" name="Picture 6"/>
          <p:cNvPicPr>
            <a:picLocks noChangeAspect="1"/>
          </p:cNvPicPr>
          <p:nvPr/>
        </p:nvPicPr>
        <p:blipFill>
          <a:blip r:embed="rId2"/>
          <a:stretch>
            <a:fillRect/>
          </a:stretch>
        </p:blipFill>
        <p:spPr>
          <a:xfrm>
            <a:off x="2909288" y="0"/>
            <a:ext cx="6234712" cy="5143500"/>
          </a:xfrm>
          <a:prstGeom prst="rect">
            <a:avLst/>
          </a:prstGeom>
        </p:spPr>
      </p:pic>
    </p:spTree>
    <p:extLst>
      <p:ext uri="{BB962C8B-B14F-4D97-AF65-F5344CB8AC3E}">
        <p14:creationId xmlns:p14="http://schemas.microsoft.com/office/powerpoint/2010/main" val="46838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D3F7C509-FEEF-45D3-B896-7C07814C0C13}" type="slidenum">
              <a:rPr lang="en-US" smtClean="0">
                <a:solidFill>
                  <a:srgbClr val="000000"/>
                </a:solidFill>
              </a:rPr>
              <a:pPr/>
              <a:t>9</a:t>
            </a:fld>
            <a:endParaRPr lang="en-US" dirty="0">
              <a:solidFill>
                <a:srgbClr val="000000"/>
              </a:solidFill>
            </a:endParaRPr>
          </a:p>
        </p:txBody>
      </p:sp>
      <p:sp>
        <p:nvSpPr>
          <p:cNvPr id="6" name="Text Placeholder 5"/>
          <p:cNvSpPr>
            <a:spLocks noGrp="1"/>
          </p:cNvSpPr>
          <p:nvPr>
            <p:ph type="body" sz="quarter" idx="16"/>
          </p:nvPr>
        </p:nvSpPr>
        <p:spPr>
          <a:xfrm>
            <a:off x="365126" y="871710"/>
            <a:ext cx="1839232" cy="2636803"/>
          </a:xfrm>
        </p:spPr>
        <p:txBody>
          <a:bodyPr/>
          <a:lstStyle/>
          <a:p>
            <a:pPr eaLnBrk="0" fontAlgn="base" hangingPunct="0"/>
            <a:r>
              <a:rPr lang="en-US" dirty="0"/>
              <a:t>We </a:t>
            </a:r>
            <a:r>
              <a:rPr lang="en-US" dirty="0" smtClean="0"/>
              <a:t>used </a:t>
            </a:r>
            <a:r>
              <a:rPr lang="en-US" dirty="0"/>
              <a:t>the model to estimate the daily nutrient intakes for the first 5 years of a longitudinal Guatemala study (N =92). </a:t>
            </a:r>
          </a:p>
        </p:txBody>
      </p:sp>
      <p:sp>
        <p:nvSpPr>
          <p:cNvPr id="5" name="Title 4"/>
          <p:cNvSpPr>
            <a:spLocks noGrp="1"/>
          </p:cNvSpPr>
          <p:nvPr>
            <p:ph type="title"/>
          </p:nvPr>
        </p:nvSpPr>
        <p:spPr/>
        <p:txBody>
          <a:bodyPr/>
          <a:lstStyle/>
          <a:p>
            <a:r>
              <a:rPr lang="en-US" sz="2000" dirty="0" smtClean="0"/>
              <a:t>Fitting </a:t>
            </a:r>
            <a:r>
              <a:rPr lang="en-US" sz="2000" dirty="0" smtClean="0"/>
              <a:t>data</a:t>
            </a:r>
            <a:endParaRPr lang="en-US" sz="2000" dirty="0"/>
          </a:p>
        </p:txBody>
      </p:sp>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pic>
        <p:nvPicPr>
          <p:cNvPr id="10" name="Content Placeholder 9" descr="Screen Shot 2016-02-25 at 14.07.59.png"/>
          <p:cNvPicPr>
            <a:picLocks noGrp="1" noChangeAspect="1"/>
          </p:cNvPicPr>
          <p:nvPr>
            <p:ph sz="quarter" idx="18"/>
          </p:nvPr>
        </p:nvPicPr>
        <p:blipFill rotWithShape="1">
          <a:blip r:embed="rId2">
            <a:extLst>
              <a:ext uri="{28A0092B-C50C-407E-A947-70E740481C1C}">
                <a14:useLocalDpi xmlns:a14="http://schemas.microsoft.com/office/drawing/2010/main" val="0"/>
              </a:ext>
            </a:extLst>
          </a:blip>
          <a:srcRect l="-26605" r="-26605"/>
          <a:stretch/>
        </p:blipFill>
        <p:spPr>
          <a:xfrm>
            <a:off x="695738" y="268356"/>
            <a:ext cx="10053062" cy="4436681"/>
          </a:xfrm>
        </p:spPr>
      </p:pic>
    </p:spTree>
    <p:extLst>
      <p:ext uri="{BB962C8B-B14F-4D97-AF65-F5344CB8AC3E}">
        <p14:creationId xmlns:p14="http://schemas.microsoft.com/office/powerpoint/2010/main" val="7849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D3F7C509-FEEF-45D3-B896-7C07814C0C13}" type="slidenum">
              <a:rPr lang="en-US" smtClean="0">
                <a:solidFill>
                  <a:srgbClr val="000000"/>
                </a:solidFill>
              </a:rPr>
              <a:pPr/>
              <a:t>10</a:t>
            </a:fld>
            <a:endParaRPr lang="en-US" dirty="0">
              <a:solidFill>
                <a:srgbClr val="000000"/>
              </a:solidFill>
            </a:endParaRPr>
          </a:p>
        </p:txBody>
      </p:sp>
      <p:sp>
        <p:nvSpPr>
          <p:cNvPr id="5" name="Title 4"/>
          <p:cNvSpPr>
            <a:spLocks noGrp="1"/>
          </p:cNvSpPr>
          <p:nvPr>
            <p:ph type="title"/>
          </p:nvPr>
        </p:nvSpPr>
        <p:spPr/>
        <p:txBody>
          <a:bodyPr/>
          <a:lstStyle/>
          <a:p>
            <a:r>
              <a:rPr lang="en-US" sz="2000" dirty="0"/>
              <a:t>WHO Curves Percentile mobility</a:t>
            </a:r>
            <a:endParaRPr lang="en-US" sz="2000" dirty="0"/>
          </a:p>
        </p:txBody>
      </p:sp>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7" name="Text Placeholder 6"/>
          <p:cNvSpPr>
            <a:spLocks noGrp="1"/>
          </p:cNvSpPr>
          <p:nvPr>
            <p:ph type="body" sz="quarter" idx="16"/>
          </p:nvPr>
        </p:nvSpPr>
        <p:spPr>
          <a:xfrm>
            <a:off x="365125" y="871710"/>
            <a:ext cx="8329613" cy="438270"/>
          </a:xfrm>
        </p:spPr>
        <p:txBody>
          <a:bodyPr/>
          <a:lstStyle/>
          <a:p>
            <a:r>
              <a:rPr lang="en-US" dirty="0" smtClean="0"/>
              <a:t>We </a:t>
            </a:r>
            <a:r>
              <a:rPr lang="en-US" dirty="0"/>
              <a:t>can look at how, over time, the percentile an individual is in </a:t>
            </a:r>
            <a:r>
              <a:rPr lang="en-US" dirty="0" smtClean="0"/>
              <a:t>changes. The first column of dots refers to the </a:t>
            </a:r>
            <a:r>
              <a:rPr lang="en-US" dirty="0" smtClean="0"/>
              <a:t>computed percentile</a:t>
            </a:r>
            <a:r>
              <a:rPr lang="en-US" dirty="0" smtClean="0"/>
              <a:t>, while the following are calculated WHO percentiles:</a:t>
            </a:r>
            <a:endParaRPr lang="en-US" dirty="0"/>
          </a:p>
        </p:txBody>
      </p:sp>
      <p:pic>
        <p:nvPicPr>
          <p:cNvPr id="8" name="Picture 7" descr="Screen Shot 2016-02-25 at 14.33.0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1483" y="1383126"/>
            <a:ext cx="5213863" cy="3421240"/>
          </a:xfrm>
          <a:prstGeom prst="rect">
            <a:avLst/>
          </a:prstGeom>
        </p:spPr>
      </p:pic>
    </p:spTree>
    <p:extLst>
      <p:ext uri="{BB962C8B-B14F-4D97-AF65-F5344CB8AC3E}">
        <p14:creationId xmlns:p14="http://schemas.microsoft.com/office/powerpoint/2010/main" val="205798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4"/>
          </p:nvPr>
        </p:nvSpPr>
        <p:spPr/>
        <p:txBody>
          <a:bodyPr/>
          <a:lstStyle/>
          <a:p>
            <a:pPr algn="r"/>
            <a:r>
              <a:rPr lang="en-US" smtClean="0">
                <a:solidFill>
                  <a:srgbClr val="000000"/>
                </a:solidFill>
              </a:rPr>
              <a:t>© Bill &amp; Melinda Gates Foundation      |</a:t>
            </a:r>
            <a:endParaRPr lang="en-US" dirty="0">
              <a:solidFill>
                <a:srgbClr val="000000"/>
              </a:solidFill>
            </a:endParaRPr>
          </a:p>
        </p:txBody>
      </p:sp>
      <p:sp>
        <p:nvSpPr>
          <p:cNvPr id="3" name="Slide Number Placeholder 2"/>
          <p:cNvSpPr>
            <a:spLocks noGrp="1"/>
          </p:cNvSpPr>
          <p:nvPr>
            <p:ph type="sldNum" sz="quarter" idx="15"/>
          </p:nvPr>
        </p:nvSpPr>
        <p:spPr/>
        <p:txBody>
          <a:bodyPr/>
          <a:lstStyle/>
          <a:p>
            <a:fld id="{D3F7C509-FEEF-45D3-B896-7C07814C0C13}" type="slidenum">
              <a:rPr lang="en-US" smtClean="0">
                <a:solidFill>
                  <a:srgbClr val="000000"/>
                </a:solidFill>
              </a:rPr>
              <a:pPr/>
              <a:t>11</a:t>
            </a:fld>
            <a:endParaRPr lang="en-US" dirty="0">
              <a:solidFill>
                <a:srgbClr val="000000"/>
              </a:solidFill>
            </a:endParaRPr>
          </a:p>
        </p:txBody>
      </p:sp>
      <p:sp>
        <p:nvSpPr>
          <p:cNvPr id="4" name="Content Placeholder 3"/>
          <p:cNvSpPr>
            <a:spLocks noGrp="1"/>
          </p:cNvSpPr>
          <p:nvPr>
            <p:ph sz="quarter" idx="18"/>
          </p:nvPr>
        </p:nvSpPr>
        <p:spPr>
          <a:xfrm>
            <a:off x="373373" y="866561"/>
            <a:ext cx="8332250" cy="3800915"/>
          </a:xfrm>
        </p:spPr>
        <p:txBody>
          <a:bodyPr anchor="t"/>
          <a:lstStyle/>
          <a:p>
            <a:pPr marL="285750" indent="-285750">
              <a:buFont typeface="Arial" charset="0"/>
              <a:buChar char="•"/>
            </a:pPr>
            <a:r>
              <a:rPr lang="en-US" dirty="0" smtClean="0"/>
              <a:t>The competitive brain and body growth model can be extended to the gestational period.</a:t>
            </a:r>
          </a:p>
        </p:txBody>
      </p:sp>
      <p:sp>
        <p:nvSpPr>
          <p:cNvPr id="6" name="Title 5"/>
          <p:cNvSpPr>
            <a:spLocks noGrp="1"/>
          </p:cNvSpPr>
          <p:nvPr>
            <p:ph type="title"/>
          </p:nvPr>
        </p:nvSpPr>
        <p:spPr/>
        <p:txBody>
          <a:bodyPr/>
          <a:lstStyle/>
          <a:p>
            <a:r>
              <a:rPr lang="en-US" dirty="0" smtClean="0"/>
              <a:t>Further Directions</a:t>
            </a:r>
            <a:endParaRPr lang="en-US" dirty="0"/>
          </a:p>
        </p:txBody>
      </p:sp>
    </p:spTree>
    <p:extLst>
      <p:ext uri="{BB962C8B-B14F-4D97-AF65-F5344CB8AC3E}">
        <p14:creationId xmlns:p14="http://schemas.microsoft.com/office/powerpoint/2010/main" val="19624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Foundation Master Slides">
  <a:themeElements>
    <a:clrScheme name="Foundation PPT Color Palette - Jan 2014">
      <a:dk1>
        <a:srgbClr val="59452A"/>
      </a:dk1>
      <a:lt1>
        <a:srgbClr val="FFFFFF"/>
      </a:lt1>
      <a:dk2>
        <a:srgbClr val="D5CB99"/>
      </a:dk2>
      <a:lt2>
        <a:srgbClr val="B6985E"/>
      </a:lt2>
      <a:accent1>
        <a:srgbClr val="977C00"/>
      </a:accent1>
      <a:accent2>
        <a:srgbClr val="CE6B29"/>
      </a:accent2>
      <a:accent3>
        <a:srgbClr val="8CB7C7"/>
      </a:accent3>
      <a:accent4>
        <a:srgbClr val="9B242D"/>
      </a:accent4>
      <a:accent5>
        <a:srgbClr val="AAA092"/>
      </a:accent5>
      <a:accent6>
        <a:srgbClr val="000000"/>
      </a:accent6>
      <a:hlink>
        <a:srgbClr val="3086AB"/>
      </a:hlink>
      <a:folHlink>
        <a:srgbClr val="3086AB"/>
      </a:folHlink>
    </a:clrScheme>
    <a:fontScheme name="Foundation PPT Fonts - Jan 20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sz="1400" smtClean="0">
            <a:solidFill>
              <a:schemeClr val="accent6"/>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KeywordTaxHTField xmlns="5e555f17-4a5c-48f7-9668-0943cf465759">
      <Terms xmlns="http://schemas.microsoft.com/office/infopath/2007/PartnerControls"/>
    </TaxKeywordTaxHTField>
    <ifddcb73197843fc8cf390fbeb4cbe33 xmlns="15b7fb27-26aa-424f-992f-ea2e1b8fa63f">
      <Terms xmlns="http://schemas.microsoft.com/office/infopath/2007/PartnerControls"/>
    </ifddcb73197843fc8cf390fbeb4cbe33>
    <Status xmlns="$ListId:Documents;" xsi:nil="true"/>
    <jfce1f8a03a84ed78680ebd8c7a1a831 xmlns="$ListId:Documents;">
      <Terms xmlns="http://schemas.microsoft.com/office/infopath/2007/PartnerControls">
        <TermInfo xmlns="http://schemas.microsoft.com/office/infopath/2007/PartnerControls">
          <TermName xmlns="http://schemas.microsoft.com/office/infopath/2007/PartnerControls">PST</TermName>
          <TermId xmlns="http://schemas.microsoft.com/office/infopath/2007/PartnerControls">980516af-2827-478a-b19d-6c60ce25e0a4</TermId>
        </TermInfo>
      </Terms>
    </jfce1f8a03a84ed78680ebd8c7a1a831>
    <Key xmlns="$ListId:Documents;">false</Key>
    <TaxCatchAll xmlns="5e555f17-4a5c-48f7-9668-0943cf465759">
      <Value>71</Value>
    </TaxCatchAl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57744ED9485E945B8532BB153406A23" ma:contentTypeVersion="4" ma:contentTypeDescription="Create a new document." ma:contentTypeScope="" ma:versionID="024a70e63a7dd909816a501775fa7355">
  <xsd:schema xmlns:xsd="http://www.w3.org/2001/XMLSchema" xmlns:xs="http://www.w3.org/2001/XMLSchema" xmlns:p="http://schemas.microsoft.com/office/2006/metadata/properties" xmlns:ns2="$ListId:Documents;" xmlns:ns3="15b7fb27-26aa-424f-992f-ea2e1b8fa63f" xmlns:ns4="5e555f17-4a5c-48f7-9668-0943cf465759" targetNamespace="http://schemas.microsoft.com/office/2006/metadata/properties" ma:root="true" ma:fieldsID="8d46c644c609e2d911ed8802b83ad60f" ns2:_="" ns3:_="" ns4:_="">
    <xsd:import namespace="$ListId:Documents;"/>
    <xsd:import namespace="15b7fb27-26aa-424f-992f-ea2e1b8fa63f"/>
    <xsd:import namespace="5e555f17-4a5c-48f7-9668-0943cf465759"/>
    <xsd:element name="properties">
      <xsd:complexType>
        <xsd:sequence>
          <xsd:element name="documentManagement">
            <xsd:complexType>
              <xsd:all>
                <xsd:element ref="ns2:Status" minOccurs="0"/>
                <xsd:element ref="ns2:Key" minOccurs="0"/>
                <xsd:element ref="ns4:TaxKeywordTaxHTField" minOccurs="0"/>
                <xsd:element ref="ns4:TaxCatchAll" minOccurs="0"/>
                <xsd:element ref="ns2:jfce1f8a03a84ed78680ebd8c7a1a831" minOccurs="0"/>
                <xsd:element ref="ns3:ifddcb73197843fc8cf390fbeb4cbe33"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ListId:Documents;" elementFormDefault="qualified">
    <xsd:import namespace="http://schemas.microsoft.com/office/2006/documentManagement/types"/>
    <xsd:import namespace="http://schemas.microsoft.com/office/infopath/2007/PartnerControls"/>
    <xsd:element name="Status" ma:index="4" nillable="true" ma:displayName="Status" ma:format="Dropdown" ma:indexed="true" ma:internalName="Status">
      <xsd:simpleType>
        <xsd:restriction base="dms:Choice">
          <xsd:enumeration value="Draft"/>
          <xsd:enumeration value="Final"/>
          <xsd:enumeration value="Archived"/>
        </xsd:restriction>
      </xsd:simpleType>
    </xsd:element>
    <xsd:element name="Key" ma:index="5" nillable="true" ma:displayName="Key" ma:default="0" ma:description="Show in Key Documents view?" ma:internalName="Key">
      <xsd:simpleType>
        <xsd:restriction base="dms:Boolean"/>
      </xsd:simpleType>
    </xsd:element>
    <xsd:element name="jfce1f8a03a84ed78680ebd8c7a1a831" ma:index="14" nillable="true" ma:taxonomy="true" ma:internalName="jfce1f8a03a84ed78680ebd8c7a1a831" ma:taxonomyFieldName="Topics" ma:displayName="Topics" ma:default="" ma:fieldId="{3fce1f8a-03a8-4ed7-8680-ebd8c7a1a831}" ma:taxonomyMulti="true" ma:sspId="98875dd2-710b-4ae2-95f9-123cefbfd08a" ma:termSetId="8c942abd-0509-4a28-9cc6-3acd1e348e1d"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5b7fb27-26aa-424f-992f-ea2e1b8fa63f" elementFormDefault="qualified">
    <xsd:import namespace="http://schemas.microsoft.com/office/2006/documentManagement/types"/>
    <xsd:import namespace="http://schemas.microsoft.com/office/infopath/2007/PartnerControls"/>
    <xsd:element name="ifddcb73197843fc8cf390fbeb4cbe33" ma:index="16" nillable="true" ma:taxonomy="true" ma:internalName="ifddcb73197843fc8cf390fbeb4cbe33" ma:taxonomyFieldName="Document_x0020_Type" ma:displayName="Document Type" ma:default="" ma:fieldId="{2fddcb73-1978-43fc-8cf3-90fbeb4cbe33}" ma:sspId="98875dd2-710b-4ae2-95f9-123cefbfd08a" ma:termSetId="a316c4d3-e25b-421e-b9d9-ddb3ec038b7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e555f17-4a5c-48f7-9668-0943cf465759" elementFormDefault="qualified">
    <xsd:import namespace="http://schemas.microsoft.com/office/2006/documentManagement/types"/>
    <xsd:import namespace="http://schemas.microsoft.com/office/infopath/2007/PartnerControls"/>
    <xsd:element name="TaxKeywordTaxHTField" ma:index="9" nillable="true" ma:taxonomy="true" ma:internalName="TaxKeywordTaxHTField" ma:taxonomyFieldName="TaxKeyword" ma:displayName="Enterprise Keywords" ma:fieldId="{23f27201-bee3-471e-b2e7-b64fd8b7ca38}" ma:taxonomyMulti="true" ma:sspId="98875dd2-710b-4ae2-95f9-123cefbfd08a" ma:termSetId="00000000-0000-0000-0000-000000000000" ma:anchorId="00000000-0000-0000-0000-000000000000" ma:open="true" ma:isKeyword="true">
      <xsd:complexType>
        <xsd:sequence>
          <xsd:element ref="pc:Terms" minOccurs="0" maxOccurs="1"/>
        </xsd:sequence>
      </xsd:complexType>
    </xsd:element>
    <xsd:element name="TaxCatchAll" ma:index="10" nillable="true" ma:displayName="Taxonomy Catch All Column" ma:description="" ma:hidden="true" ma:list="{1896508b-cdc6-41eb-a139-5c52cb233599}" ma:internalName="TaxCatchAll" ma:showField="CatchAllData" ma:web="5e555f17-4a5c-48f7-9668-0943cf4657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7C25AA-7737-4618-80A0-0F5AD6CEEA61}">
  <ds:schemaRefs>
    <ds:schemaRef ds:uri="http://schemas.microsoft.com/sharepoint/v3/contenttype/forms"/>
  </ds:schemaRefs>
</ds:datastoreItem>
</file>

<file path=customXml/itemProps2.xml><?xml version="1.0" encoding="utf-8"?>
<ds:datastoreItem xmlns:ds="http://schemas.openxmlformats.org/officeDocument/2006/customXml" ds:itemID="{094EB856-7D40-4682-8915-3F4645398923}">
  <ds:schemaRefs>
    <ds:schemaRef ds:uri="http://www.w3.org/XML/1998/namespace"/>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5e555f17-4a5c-48f7-9668-0943cf465759"/>
    <ds:schemaRef ds:uri="http://schemas.microsoft.com/office/infopath/2007/PartnerControls"/>
    <ds:schemaRef ds:uri="15b7fb27-26aa-424f-992f-ea2e1b8fa63f"/>
    <ds:schemaRef ds:uri="$ListId:Documents;"/>
    <ds:schemaRef ds:uri="http://purl.org/dc/terms/"/>
  </ds:schemaRefs>
</ds:datastoreItem>
</file>

<file path=customXml/itemProps3.xml><?xml version="1.0" encoding="utf-8"?>
<ds:datastoreItem xmlns:ds="http://schemas.openxmlformats.org/officeDocument/2006/customXml" ds:itemID="{5501F009-183D-485B-A289-7640E1A539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ListId:Documents;"/>
    <ds:schemaRef ds:uri="15b7fb27-26aa-424f-992f-ea2e1b8fa63f"/>
    <ds:schemaRef ds:uri="5e555f17-4a5c-48f7-9668-0943cf4657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70452</TotalTime>
  <Words>662</Words>
  <Application>Microsoft Macintosh PowerPoint</Application>
  <PresentationFormat>On-screen Show (16:9)</PresentationFormat>
  <Paragraphs>155</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Cambria</vt:lpstr>
      <vt:lpstr>ＭＳ 明朝</vt:lpstr>
      <vt:lpstr>Times New Roman</vt:lpstr>
      <vt:lpstr>Wingdings</vt:lpstr>
      <vt:lpstr>Arial</vt:lpstr>
      <vt:lpstr>1_Foundation Master Slides</vt:lpstr>
      <vt:lpstr>Competitive brain and body growth model</vt:lpstr>
      <vt:lpstr>Background and motivation</vt:lpstr>
      <vt:lpstr>Competitive Brain and Body growth model</vt:lpstr>
      <vt:lpstr>nutrient intake 100% of requirement</vt:lpstr>
      <vt:lpstr>Nutrient intake 90% of requirement</vt:lpstr>
      <vt:lpstr>Energy Competition</vt:lpstr>
      <vt:lpstr>Model Results</vt:lpstr>
      <vt:lpstr>Model Results</vt:lpstr>
      <vt:lpstr>Fitting data</vt:lpstr>
      <vt:lpstr>WHO Curves Percentile mobility</vt:lpstr>
      <vt:lpstr>Further Directions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HBGDki</dc:title>
  <dc:creator>shasha</dc:creator>
  <cp:lastModifiedBy>vic Filippo</cp:lastModifiedBy>
  <cp:revision>2559</cp:revision>
  <cp:lastPrinted>2015-06-24T13:53:50Z</cp:lastPrinted>
  <dcterms:created xsi:type="dcterms:W3CDTF">2013-05-08T21:44:22Z</dcterms:created>
  <dcterms:modified xsi:type="dcterms:W3CDTF">2016-03-01T18:18:03Z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0x010100757744ED9485E945B8532BB153406A23</vt:lpwstr>
  </property>
  <property fmtid="{D5CDD505-2E9C-101B-9397-08002B2CF9AE}" pid="3" name="TaxKeyword">
    <vt:lpwstr/>
  </property>
  <property fmtid="{D5CDD505-2E9C-101B-9397-08002B2CF9AE}" pid="4" name="Document_x0020_Type">
    <vt:lpwstr/>
  </property>
  <property fmtid="{D5CDD505-2E9C-101B-9397-08002B2CF9AE}" pid="5" name="Topics">
    <vt:lpwstr>71;#PST|980516af-2827-478a-b19d-6c60ce25e0a4</vt:lpwstr>
  </property>
  <property fmtid="{D5CDD505-2E9C-101B-9397-08002B2CF9AE}" pid="6" name="Document Type">
    <vt:lpwstr/>
  </property>
</Properties>
</file>